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heme/themeOverride1.xml" ContentType="application/vnd.openxmlformats-officedocument.themeOverr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4"/>
  </p:sldMasterIdLst>
  <p:notesMasterIdLst>
    <p:notesMasterId r:id="rId83"/>
  </p:notesMasterIdLst>
  <p:sldIdLst>
    <p:sldId id="256" r:id="rId5"/>
    <p:sldId id="374" r:id="rId6"/>
    <p:sldId id="373" r:id="rId7"/>
    <p:sldId id="379" r:id="rId8"/>
    <p:sldId id="380" r:id="rId9"/>
    <p:sldId id="414" r:id="rId10"/>
    <p:sldId id="415" r:id="rId11"/>
    <p:sldId id="411" r:id="rId12"/>
    <p:sldId id="418" r:id="rId13"/>
    <p:sldId id="417" r:id="rId14"/>
    <p:sldId id="416" r:id="rId15"/>
    <p:sldId id="419" r:id="rId16"/>
    <p:sldId id="382" r:id="rId17"/>
    <p:sldId id="423" r:id="rId18"/>
    <p:sldId id="383" r:id="rId19"/>
    <p:sldId id="384" r:id="rId20"/>
    <p:sldId id="385" r:id="rId21"/>
    <p:sldId id="422" r:id="rId22"/>
    <p:sldId id="420" r:id="rId23"/>
    <p:sldId id="427" r:id="rId24"/>
    <p:sldId id="428" r:id="rId25"/>
    <p:sldId id="429" r:id="rId26"/>
    <p:sldId id="430" r:id="rId27"/>
    <p:sldId id="431" r:id="rId28"/>
    <p:sldId id="432" r:id="rId29"/>
    <p:sldId id="434" r:id="rId30"/>
    <p:sldId id="435" r:id="rId31"/>
    <p:sldId id="436" r:id="rId32"/>
    <p:sldId id="489" r:id="rId33"/>
    <p:sldId id="437" r:id="rId34"/>
    <p:sldId id="395" r:id="rId35"/>
    <p:sldId id="484" r:id="rId36"/>
    <p:sldId id="438" r:id="rId37"/>
    <p:sldId id="440" r:id="rId38"/>
    <p:sldId id="442" r:id="rId39"/>
    <p:sldId id="446" r:id="rId40"/>
    <p:sldId id="443" r:id="rId41"/>
    <p:sldId id="444" r:id="rId42"/>
    <p:sldId id="447" r:id="rId43"/>
    <p:sldId id="448" r:id="rId44"/>
    <p:sldId id="450" r:id="rId45"/>
    <p:sldId id="449" r:id="rId46"/>
    <p:sldId id="451" r:id="rId47"/>
    <p:sldId id="406" r:id="rId48"/>
    <p:sldId id="455" r:id="rId49"/>
    <p:sldId id="456" r:id="rId50"/>
    <p:sldId id="457" r:id="rId51"/>
    <p:sldId id="458" r:id="rId52"/>
    <p:sldId id="459" r:id="rId53"/>
    <p:sldId id="461" r:id="rId54"/>
    <p:sldId id="454" r:id="rId55"/>
    <p:sldId id="462" r:id="rId56"/>
    <p:sldId id="389" r:id="rId57"/>
    <p:sldId id="409" r:id="rId58"/>
    <p:sldId id="464" r:id="rId59"/>
    <p:sldId id="467" r:id="rId60"/>
    <p:sldId id="468" r:id="rId61"/>
    <p:sldId id="465" r:id="rId62"/>
    <p:sldId id="466" r:id="rId63"/>
    <p:sldId id="471" r:id="rId64"/>
    <p:sldId id="470" r:id="rId65"/>
    <p:sldId id="472" r:id="rId66"/>
    <p:sldId id="473" r:id="rId67"/>
    <p:sldId id="483" r:id="rId68"/>
    <p:sldId id="474" r:id="rId69"/>
    <p:sldId id="475" r:id="rId70"/>
    <p:sldId id="476" r:id="rId71"/>
    <p:sldId id="486" r:id="rId72"/>
    <p:sldId id="485" r:id="rId73"/>
    <p:sldId id="477" r:id="rId74"/>
    <p:sldId id="478" r:id="rId75"/>
    <p:sldId id="479" r:id="rId76"/>
    <p:sldId id="275" r:id="rId77"/>
    <p:sldId id="481" r:id="rId78"/>
    <p:sldId id="304" r:id="rId79"/>
    <p:sldId id="482" r:id="rId80"/>
    <p:sldId id="488" r:id="rId81"/>
    <p:sldId id="378" r:id="rId82"/>
  </p:sldIdLst>
  <p:sldSz cx="9144000" cy="5143500" type="screen16x9"/>
  <p:notesSz cx="6858000" cy="9144000"/>
  <p:embeddedFontLst>
    <p:embeddedFont>
      <p:font typeface="Work Sans" pitchFamily="2" charset="0"/>
      <p:regular r:id="rId84"/>
      <p:bold r:id="rId85"/>
      <p:italic r:id="rId86"/>
      <p:boldItalic r:id="rId87"/>
    </p:embeddedFont>
    <p:embeddedFont>
      <p:font typeface="Work Sans Black" pitchFamily="2" charset="0"/>
      <p:bold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5DCA09-4E02-D96D-1F6E-2AFA946FCAC6}" name="Essy, Logan" initials="EL" userId="S::logan.essy@dom.iowa.gov::3923e312-70bd-4a78-8cc7-baf8d573562e" providerId="AD"/>
  <p188:author id="{8D83FB16-8663-CF26-A07E-86929FE86E83}" name="Van Heuveln, Jessica" initials="VJ" userId="S::jessica.vanheuveln@dom.iowa.gov::bad32e39-09af-4725-885b-bfc8630c90a6" providerId="AD"/>
  <p188:author id="{17D28738-09FF-32B3-3986-5FA1F95092A6}" name="Sipes, Natalie" initials="SN" userId="S::natalie.sipes@dom.iowa.gov::4a294366-92ac-4440-9825-3b0ae039bb8f" providerId="AD"/>
  <p188:author id="{2C46A7A7-9046-648F-5BBD-7A6496D2B1D2}" name="Delrow, Suzanne" initials="DS" userId="S::suzanne.delrow@dom.iowa.gov::dfefd932-3a05-4c90-9c7b-4ad065741ce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C5DBA"/>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D969E9-F2C8-A5D3-E7F9-63A77EC212C9}" v="17" dt="2026-10-26T21:40:06.125"/>
    <p1510:client id="{AF7BC060-B60A-AF43-71BF-E7B49F88B1E6}" v="38" dt="2026-10-26T21:08:09.149"/>
    <p1510:client id="{B67E1FAA-9FC3-AAE3-C378-E22DE95BD656}" v="348" dt="2026-10-26T20:31:02.1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presProps" Target="presProps.xml"/><Relationship Id="rId95" Type="http://schemas.microsoft.com/office/2018/10/relationships/authors" Target="author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font" Target="fonts/font2.fntdata"/><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font" Target="fonts/font3.fntdata"/><Relationship Id="rId9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4.fntdata"/><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_19E_E2A262C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03617A"/>
                </a:solidFill>
                <a:latin typeface="Arial"/>
              </a:defRPr>
            </a:pPr>
            <a:r>
              <a:rPr lang="en-US" sz="1300" b="1" i="0" u="none" strike="noStrike">
                <a:solidFill>
                  <a:srgbClr val="03617A"/>
                </a:solidFill>
                <a:latin typeface="Work Sans" pitchFamily="2" charset="0"/>
              </a:rPr>
              <a:t>Users and Surveys/Forms by Agency (Top 10 by Users)</a:t>
            </a:r>
          </a:p>
        </c:rich>
      </c:tx>
      <c:overlay val="0"/>
    </c:title>
    <c:autoTitleDeleted val="0"/>
    <c:plotArea>
      <c:layout/>
      <c:barChart>
        <c:barDir val="col"/>
        <c:grouping val="clustered"/>
        <c:varyColors val="0"/>
        <c:ser>
          <c:idx val="0"/>
          <c:order val="0"/>
          <c:tx>
            <c:strRef>
              <c:f>Sheet1!$B$1</c:f>
              <c:strCache>
                <c:ptCount val="1"/>
                <c:pt idx="0">
                  <c:v>Users</c:v>
                </c:pt>
              </c:strCache>
            </c:strRef>
          </c:tx>
          <c:spPr>
            <a:solidFill>
              <a:srgbClr val="03617A"/>
            </a:solidFill>
            <a:effectLst/>
          </c:spPr>
          <c:invertIfNegative val="0"/>
          <c:dLbls>
            <c:numFmt formatCode="#,##0" sourceLinked="0"/>
            <c:spPr>
              <a:noFill/>
              <a:ln>
                <a:noFill/>
              </a:ln>
              <a:effectLst/>
            </c:spPr>
            <c:txPr>
              <a:bodyPr/>
              <a:lstStyle/>
              <a:p>
                <a:pPr>
                  <a:defRPr sz="800" b="0" i="0" u="none" strike="noStrike">
                    <a:solidFill>
                      <a:srgbClr val="4A566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DOC</c:v>
                </c:pt>
                <c:pt idx="1">
                  <c:v>DOM</c:v>
                </c:pt>
                <c:pt idx="2">
                  <c:v>HHS</c:v>
                </c:pt>
                <c:pt idx="3">
                  <c:v>DE</c:v>
                </c:pt>
                <c:pt idx="4">
                  <c:v>DIAL</c:v>
                </c:pt>
                <c:pt idx="5">
                  <c:v>IPERS</c:v>
                </c:pt>
                <c:pt idx="6">
                  <c:v>DPS</c:v>
                </c:pt>
                <c:pt idx="7">
                  <c:v>DAS</c:v>
                </c:pt>
                <c:pt idx="8">
                  <c:v>IWD</c:v>
                </c:pt>
                <c:pt idx="9">
                  <c:v>IEDA</c:v>
                </c:pt>
              </c:strCache>
            </c:strRef>
          </c:cat>
          <c:val>
            <c:numRef>
              <c:f>Sheet1!$B$2:$B$11</c:f>
              <c:numCache>
                <c:formatCode>General</c:formatCode>
                <c:ptCount val="10"/>
                <c:pt idx="0">
                  <c:v>118</c:v>
                </c:pt>
                <c:pt idx="1">
                  <c:v>85</c:v>
                </c:pt>
                <c:pt idx="2">
                  <c:v>53</c:v>
                </c:pt>
                <c:pt idx="3">
                  <c:v>42</c:v>
                </c:pt>
                <c:pt idx="4">
                  <c:v>41</c:v>
                </c:pt>
                <c:pt idx="5">
                  <c:v>30</c:v>
                </c:pt>
                <c:pt idx="6">
                  <c:v>23</c:v>
                </c:pt>
                <c:pt idx="7">
                  <c:v>22</c:v>
                </c:pt>
                <c:pt idx="8">
                  <c:v>17</c:v>
                </c:pt>
                <c:pt idx="9">
                  <c:v>15</c:v>
                </c:pt>
              </c:numCache>
            </c:numRef>
          </c:val>
          <c:extLst>
            <c:ext xmlns:c16="http://schemas.microsoft.com/office/drawing/2014/chart" uri="{C3380CC4-5D6E-409C-BE32-E72D297353CC}">
              <c16:uniqueId val="{00000000-22C8-4FB3-9481-AE5C7F898E56}"/>
            </c:ext>
          </c:extLst>
        </c:ser>
        <c:ser>
          <c:idx val="1"/>
          <c:order val="1"/>
          <c:tx>
            <c:strRef>
              <c:f>Sheet1!$C$1</c:f>
              <c:strCache>
                <c:ptCount val="1"/>
                <c:pt idx="0">
                  <c:v>Surveys &amp; Forms</c:v>
                </c:pt>
              </c:strCache>
            </c:strRef>
          </c:tx>
          <c:spPr>
            <a:solidFill>
              <a:srgbClr val="E0A624"/>
            </a:solidFill>
            <a:effectLst/>
          </c:spPr>
          <c:invertIfNegative val="0"/>
          <c:dLbls>
            <c:numFmt formatCode="#,##0" sourceLinked="0"/>
            <c:spPr>
              <a:noFill/>
              <a:ln>
                <a:noFill/>
              </a:ln>
              <a:effectLst/>
            </c:spPr>
            <c:txPr>
              <a:bodyPr/>
              <a:lstStyle/>
              <a:p>
                <a:pPr>
                  <a:defRPr sz="800" b="0" i="0" u="none" strike="noStrike">
                    <a:solidFill>
                      <a:srgbClr val="4A566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DOC</c:v>
                </c:pt>
                <c:pt idx="1">
                  <c:v>DOM</c:v>
                </c:pt>
                <c:pt idx="2">
                  <c:v>HHS</c:v>
                </c:pt>
                <c:pt idx="3">
                  <c:v>DE</c:v>
                </c:pt>
                <c:pt idx="4">
                  <c:v>DIAL</c:v>
                </c:pt>
                <c:pt idx="5">
                  <c:v>IPERS</c:v>
                </c:pt>
                <c:pt idx="6">
                  <c:v>DPS</c:v>
                </c:pt>
                <c:pt idx="7">
                  <c:v>DAS</c:v>
                </c:pt>
                <c:pt idx="8">
                  <c:v>IWD</c:v>
                </c:pt>
                <c:pt idx="9">
                  <c:v>IEDA</c:v>
                </c:pt>
              </c:strCache>
            </c:strRef>
          </c:cat>
          <c:val>
            <c:numRef>
              <c:f>Sheet1!$C$2:$C$11</c:f>
              <c:numCache>
                <c:formatCode>General</c:formatCode>
                <c:ptCount val="10"/>
                <c:pt idx="0">
                  <c:v>68</c:v>
                </c:pt>
                <c:pt idx="1">
                  <c:v>40</c:v>
                </c:pt>
                <c:pt idx="2">
                  <c:v>44</c:v>
                </c:pt>
                <c:pt idx="3">
                  <c:v>42</c:v>
                </c:pt>
                <c:pt idx="4">
                  <c:v>28</c:v>
                </c:pt>
                <c:pt idx="5">
                  <c:v>16</c:v>
                </c:pt>
                <c:pt idx="6">
                  <c:v>7</c:v>
                </c:pt>
                <c:pt idx="7">
                  <c:v>7</c:v>
                </c:pt>
                <c:pt idx="8">
                  <c:v>40</c:v>
                </c:pt>
                <c:pt idx="9">
                  <c:v>8</c:v>
                </c:pt>
              </c:numCache>
            </c:numRef>
          </c:val>
          <c:extLst>
            <c:ext xmlns:c16="http://schemas.microsoft.com/office/drawing/2014/chart" uri="{C3380CC4-5D6E-409C-BE32-E72D297353CC}">
              <c16:uniqueId val="{00000001-22C8-4FB3-9481-AE5C7F898E56}"/>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4A566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9525" cap="flat">
              <a:solidFill>
                <a:srgbClr val="E3EB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4A566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latin typeface="Arial"/>
              <a:cs typeface="Aria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g293e2d10681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 name="Google Shape;36;g293e2d10681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Introduce yourself</a:t>
            </a:r>
          </a:p>
          <a:p>
            <a:r>
              <a:rPr lang="en-US"/>
              <a:t>Link to the Event </a:t>
            </a:r>
            <a:r>
              <a:rPr lang="en-US" err="1"/>
              <a:t>wher</a:t>
            </a:r>
            <a:r>
              <a:rPr lang="en-US"/>
              <a:t> </a:t>
            </a:r>
            <a:r>
              <a:rPr lang="en-US" err="1"/>
              <a:t>eyou</a:t>
            </a:r>
            <a:r>
              <a:rPr lang="en-US"/>
              <a:t> can find the slide deck,</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Run through the agenda quickly then move into Welcome. Mention the recording and where the slides/agenda link will be shared.</a:t>
            </a:r>
          </a:p>
          <a:p>
            <a:r>
              <a:rPr lang="en-US"/>
              <a:t>Different audiences</a:t>
            </a:r>
          </a:p>
          <a:p>
            <a:r>
              <a:rPr lang="en-US"/>
              <a:t>Sit back take some notes</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Quick note of pride before we get into the mechanics — the team has genuinely moved a lot in a year.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These are the program's own headline numbers — same three the Executive Briefing leads with.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Five agencies account for about two-thirds of users. Coverage tiles show every agency is on EX and CX; DX coverage is 23 of 24 by design (IDB excluded).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Three programs, one contract. CX is the volume story, DX is the reach story (20 million sessions), EX is full coverage — every agency, every employee.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CA112-E30D-E9F9-CE0F-621B7BBF1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D7119-07C4-A9FA-3F55-F353B8E8E8C8}"/>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D8FA441E-A65F-E2D2-22F7-8D8BE8FAD3C3}"/>
              </a:ext>
            </a:extLst>
          </p:cNvPr>
          <p:cNvSpPr>
            <a:spLocks noGrp="1"/>
          </p:cNvSpPr>
          <p:nvPr>
            <p:ph type="body" idx="1"/>
          </p:nvPr>
        </p:nvSpPr>
        <p:spPr/>
        <p:txBody>
          <a:bodyPr/>
          <a:lstStyle/>
          <a:p>
            <a:r>
              <a:t>These are the program's own headline numbers — same three the Executive Briefing leads with.</a:t>
            </a:r>
          </a:p>
        </p:txBody>
      </p:sp>
    </p:spTree>
    <p:extLst>
      <p:ext uri="{BB962C8B-B14F-4D97-AF65-F5344CB8AC3E}">
        <p14:creationId xmlns:p14="http://schemas.microsoft.com/office/powerpoint/2010/main" val="2980941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latin typeface="Calibri"/>
                <a:ea typeface="Calibri"/>
                <a:cs typeface="Calibri"/>
              </a:rPr>
              <a:t>Share your story -- </a:t>
            </a:r>
            <a:br>
              <a:rPr lang="en-US" dirty="0">
                <a:latin typeface="Calibri"/>
                <a:ea typeface="Calibri"/>
                <a:cs typeface="Calibri"/>
              </a:rPr>
            </a:br>
            <a:r>
              <a:rPr lang="en-US">
                <a:latin typeface="Calibri"/>
                <a:ea typeface="Calibri"/>
                <a:cs typeface="Calibri"/>
              </a:rPr>
              <a:t>Pay it forward concept</a:t>
            </a:r>
            <a:endParaRPr lang="en-US" dirty="0">
              <a:latin typeface="Calibri"/>
              <a:ea typeface="Calibri"/>
              <a:cs typeface="Calibri"/>
            </a:endParaRPr>
          </a:p>
        </p:txBody>
      </p:sp>
    </p:spTree>
    <p:extLst>
      <p:ext uri="{BB962C8B-B14F-4D97-AF65-F5344CB8AC3E}">
        <p14:creationId xmlns:p14="http://schemas.microsoft.com/office/powerpoint/2010/main" val="2635641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D6897-CE4F-B958-E41C-3E3F9BD0E9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A2CE3-F0E0-6E9E-B460-225E586CC889}"/>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2084472-1105-EEC5-0EB1-E0DD86884CA7}"/>
              </a:ext>
            </a:extLst>
          </p:cNvPr>
          <p:cNvSpPr>
            <a:spLocks noGrp="1"/>
          </p:cNvSpPr>
          <p:nvPr>
            <p:ph type="body" idx="1"/>
          </p:nvPr>
        </p:nvSpPr>
        <p:spPr/>
        <p:txBody>
          <a:bodyPr/>
          <a:lstStyle/>
          <a:p>
            <a:r>
              <a:rPr dirty="0"/>
              <a:t>Set the stage: this is the backbone everything else hangs off of. Keep it high-level here — detail comes next.</a:t>
            </a:r>
          </a:p>
          <a:p>
            <a:r>
              <a:rPr lang="en-US"/>
              <a:t>Call me out</a:t>
            </a:r>
          </a:p>
          <a:p>
            <a:r>
              <a:rPr lang="en-US"/>
              <a:t>I make mistakes</a:t>
            </a:r>
          </a:p>
          <a:p>
            <a:r>
              <a:rPr lang="en-US"/>
              <a:t>Questions in feedback</a:t>
            </a:r>
            <a:endParaRPr lang="en-US" dirty="0"/>
          </a:p>
          <a:p>
            <a:r>
              <a:rPr lang="en-US"/>
              <a:t>Demo break</a:t>
            </a:r>
            <a:endParaRPr lang="en-US" dirty="0"/>
          </a:p>
        </p:txBody>
      </p:sp>
    </p:spTree>
    <p:extLst>
      <p:ext uri="{BB962C8B-B14F-4D97-AF65-F5344CB8AC3E}">
        <p14:creationId xmlns:p14="http://schemas.microsoft.com/office/powerpoint/2010/main" val="4245040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Set the stage: this is the backbone everything else hangs off of. Keep it high-level here — detail comes next.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9EA9-1A1D-1EF5-5DCA-7341E6B9F7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35CFB-3CFC-B0C4-5DC2-E2980FAF23C9}"/>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49E9E351-71CC-D92E-DF92-FBB039457813}"/>
              </a:ext>
            </a:extLst>
          </p:cNvPr>
          <p:cNvSpPr>
            <a:spLocks noGrp="1"/>
          </p:cNvSpPr>
          <p:nvPr>
            <p:ph type="body" idx="1"/>
          </p:nvPr>
        </p:nvSpPr>
        <p:spPr/>
        <p:txBody>
          <a:bodyPr/>
          <a:lstStyle/>
          <a:p>
            <a:r>
              <a:rPr lang="en-US"/>
              <a:t>Emphasize and cx Program Roles and </a:t>
            </a:r>
            <a:r>
              <a:rPr lang="en-US" err="1"/>
              <a:t>responsiblitesl</a:t>
            </a:r>
          </a:p>
        </p:txBody>
      </p:sp>
    </p:spTree>
    <p:extLst>
      <p:ext uri="{BB962C8B-B14F-4D97-AF65-F5344CB8AC3E}">
        <p14:creationId xmlns:p14="http://schemas.microsoft.com/office/powerpoint/2010/main" val="3186429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This is the at-a-glance version — the next few slides go deeper on each piece.</a:t>
            </a:r>
          </a:p>
          <a:p>
            <a:r>
              <a:rPr lang="en-US"/>
              <a:t>Mickey Mouse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Walk through the six steps left to right. This is the map we'll refer back to all session.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4CA22-908B-54AF-762E-24EF6C17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67B6F7-2529-7591-EE1E-E205589C7B61}"/>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A7C98272-F6C8-4826-12BE-B1B142B6D01A}"/>
              </a:ext>
            </a:extLst>
          </p:cNvPr>
          <p:cNvSpPr>
            <a:spLocks noGrp="1"/>
          </p:cNvSpPr>
          <p:nvPr>
            <p:ph type="body" idx="1"/>
          </p:nvPr>
        </p:nvSpPr>
        <p:spPr/>
        <p:txBody>
          <a:bodyPr/>
          <a:lstStyle/>
          <a:p>
            <a:r>
              <a:t>Emphasize: Comprehensive isn't 'extra credit' — it's the right call for anything public-facing.</a:t>
            </a:r>
          </a:p>
        </p:txBody>
      </p:sp>
    </p:spTree>
    <p:extLst>
      <p:ext uri="{BB962C8B-B14F-4D97-AF65-F5344CB8AC3E}">
        <p14:creationId xmlns:p14="http://schemas.microsoft.com/office/powerpoint/2010/main" val="2532897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B869D-17ED-C26B-B9F9-D38796D41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444E4-C3E4-D646-F301-8D72F2B3DAC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4416AF6D-5DF1-BF9D-6E45-5B3635D7A9AF}"/>
              </a:ext>
            </a:extLst>
          </p:cNvPr>
          <p:cNvSpPr>
            <a:spLocks noGrp="1"/>
          </p:cNvSpPr>
          <p:nvPr>
            <p:ph type="body" idx="1"/>
          </p:nvPr>
        </p:nvSpPr>
        <p:spPr/>
        <p:txBody>
          <a:bodyPr/>
          <a:lstStyle/>
          <a:p>
            <a:r>
              <a:t>Emphasize: Comprehensive isn't 'extra credit' — it's the right call for anything public-facing.</a:t>
            </a:r>
          </a:p>
        </p:txBody>
      </p:sp>
    </p:spTree>
    <p:extLst>
      <p:ext uri="{BB962C8B-B14F-4D97-AF65-F5344CB8AC3E}">
        <p14:creationId xmlns:p14="http://schemas.microsoft.com/office/powerpoint/2010/main" val="239449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141D7-9F4B-44FA-0192-AF5AE60547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A191B-1428-C681-868B-66414FAE672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D9FDD8BB-F0C7-7A2B-B18D-C2FA680B4A64}"/>
              </a:ext>
            </a:extLst>
          </p:cNvPr>
          <p:cNvSpPr>
            <a:spLocks noGrp="1"/>
          </p:cNvSpPr>
          <p:nvPr>
            <p:ph type="body" idx="1"/>
          </p:nvPr>
        </p:nvSpPr>
        <p:spPr/>
        <p:txBody>
          <a:bodyPr/>
          <a:lstStyle/>
          <a:p>
            <a:r>
              <a:rPr lang="en-US" dirty="0" err="1"/>
              <a:t>Communiaiton</a:t>
            </a:r>
          </a:p>
          <a:p>
            <a:r>
              <a:rPr lang="en-US"/>
              <a:t>Launch date</a:t>
            </a:r>
            <a:endParaRPr lang="en-US" dirty="0"/>
          </a:p>
          <a:p>
            <a:endParaRPr lang="en-US" dirty="0"/>
          </a:p>
        </p:txBody>
      </p:sp>
    </p:spTree>
    <p:extLst>
      <p:ext uri="{BB962C8B-B14F-4D97-AF65-F5344CB8AC3E}">
        <p14:creationId xmlns:p14="http://schemas.microsoft.com/office/powerpoint/2010/main" val="21159571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635A6-26E6-1689-BBD8-560652FE0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2C0B9-F900-C6AC-D588-BB0DDE9B20A6}"/>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2F44AF88-0C40-19ED-1678-00C5E6AAB688}"/>
              </a:ext>
            </a:extLst>
          </p:cNvPr>
          <p:cNvSpPr>
            <a:spLocks noGrp="1"/>
          </p:cNvSpPr>
          <p:nvPr>
            <p:ph type="body" idx="1"/>
          </p:nvPr>
        </p:nvSpPr>
        <p:spPr/>
        <p:txBody>
          <a:bodyPr/>
          <a:lstStyle/>
          <a:p>
            <a:r>
              <a:rPr lang="en-US"/>
              <a:t>Inform us when you are done reviewing please inform us you rea ready to send to approver.</a:t>
            </a:r>
          </a:p>
        </p:txBody>
      </p:sp>
    </p:spTree>
    <p:extLst>
      <p:ext uri="{BB962C8B-B14F-4D97-AF65-F5344CB8AC3E}">
        <p14:creationId xmlns:p14="http://schemas.microsoft.com/office/powerpoint/2010/main" val="3588350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539F8-E322-D918-EFE4-84FB24955D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66CD3-3977-54C8-B84D-0C317BE5751C}"/>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404F5368-285B-412B-F745-58242505357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83893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13A38-CD09-C266-4573-40E153789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A8B6E-2BA4-A75E-CB3F-9927432DE18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260F657-5079-D836-4A82-CEF839C6F0ED}"/>
              </a:ext>
            </a:extLst>
          </p:cNvPr>
          <p:cNvSpPr>
            <a:spLocks noGrp="1"/>
          </p:cNvSpPr>
          <p:nvPr>
            <p:ph type="body" idx="1"/>
          </p:nvPr>
        </p:nvSpPr>
        <p:spPr/>
        <p:txBody>
          <a:bodyPr/>
          <a:lstStyle/>
          <a:p>
            <a:pPr marL="158750" indent="0">
              <a:buNone/>
            </a:pPr>
            <a:r>
              <a:rPr lang="en-US" dirty="0" err="1"/>
              <a:t>Programmic</a:t>
            </a:r>
            <a:r>
              <a:rPr lang="en-US" dirty="0"/>
              <a:t> </a:t>
            </a:r>
          </a:p>
          <a:p>
            <a:pPr marL="158750" indent="0">
              <a:buNone/>
            </a:pPr>
            <a:r>
              <a:rPr lang="en-US"/>
              <a:t>Sensitive/Protected data</a:t>
            </a:r>
          </a:p>
          <a:p>
            <a:pPr marL="158750" indent="0">
              <a:buNone/>
            </a:pPr>
            <a:endParaRPr lang="en-US"/>
          </a:p>
        </p:txBody>
      </p:sp>
    </p:spTree>
    <p:extLst>
      <p:ext uri="{BB962C8B-B14F-4D97-AF65-F5344CB8AC3E}">
        <p14:creationId xmlns:p14="http://schemas.microsoft.com/office/powerpoint/2010/main" val="3042779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B2B53-158B-9CF8-B878-649B5F14C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0E37EC-66F7-76AF-9030-F6ADA074EFFD}"/>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AFFDE899-5F90-C646-3D86-E5B1CDB1549B}"/>
              </a:ext>
            </a:extLst>
          </p:cNvPr>
          <p:cNvSpPr>
            <a:spLocks noGrp="1"/>
          </p:cNvSpPr>
          <p:nvPr>
            <p:ph type="body" idx="1"/>
          </p:nvPr>
        </p:nvSpPr>
        <p:spPr/>
        <p:txBody>
          <a:bodyPr/>
          <a:lstStyle/>
          <a:p>
            <a:r>
              <a:rPr lang="en-US" dirty="0"/>
              <a:t>Side rail </a:t>
            </a:r>
            <a:r>
              <a:rPr lang="en-US" dirty="0" err="1"/>
              <a:t>afer</a:t>
            </a:r>
            <a:r>
              <a:rPr lang="en-US" dirty="0"/>
              <a:t> you go live -- </a:t>
            </a:r>
            <a:endParaRPr dirty="0"/>
          </a:p>
        </p:txBody>
      </p:sp>
    </p:spTree>
    <p:extLst>
      <p:ext uri="{BB962C8B-B14F-4D97-AF65-F5344CB8AC3E}">
        <p14:creationId xmlns:p14="http://schemas.microsoft.com/office/powerpoint/2010/main" val="23311615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5FAEB-7A89-5F70-DB3A-045FCD671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4AF19-118F-CD54-D925-FCC519A360D5}"/>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8601BCA-9D57-E093-1327-A6F42D79FD78}"/>
              </a:ext>
            </a:extLst>
          </p:cNvPr>
          <p:cNvSpPr>
            <a:spLocks noGrp="1"/>
          </p:cNvSpPr>
          <p:nvPr>
            <p:ph type="body" idx="1"/>
          </p:nvPr>
        </p:nvSpPr>
        <p:spPr/>
        <p:txBody>
          <a:bodyPr/>
          <a:lstStyle/>
          <a:p>
            <a:r>
              <a:rPr lang="en-US" dirty="0" err="1"/>
              <a:t>Notitifion</a:t>
            </a:r>
            <a:r>
              <a:rPr lang="en-US" dirty="0"/>
              <a:t> </a:t>
            </a:r>
          </a:p>
          <a:p>
            <a:r>
              <a:rPr lang="en-US"/>
              <a:t>You are the data Owner of the survey</a:t>
            </a:r>
          </a:p>
          <a:p>
            <a:r>
              <a:rPr lang="en-US"/>
              <a:t>Resource</a:t>
            </a:r>
          </a:p>
          <a:p>
            <a:endParaRPr lang="en-US"/>
          </a:p>
        </p:txBody>
      </p:sp>
    </p:spTree>
    <p:extLst>
      <p:ext uri="{BB962C8B-B14F-4D97-AF65-F5344CB8AC3E}">
        <p14:creationId xmlns:p14="http://schemas.microsoft.com/office/powerpoint/2010/main" val="1776534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18E1-6272-7F45-B748-29E3B5B22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CA290-30A1-F580-C3B0-1E84520D64EC}"/>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5BBB21DB-B17F-6282-0430-CFC189CE219D}"/>
              </a:ext>
            </a:extLst>
          </p:cNvPr>
          <p:cNvSpPr>
            <a:spLocks noGrp="1"/>
          </p:cNvSpPr>
          <p:nvPr>
            <p:ph type="body" idx="1"/>
          </p:nvPr>
        </p:nvSpPr>
        <p:spPr/>
        <p:txBody>
          <a:bodyPr/>
          <a:lstStyle/>
          <a:p>
            <a:r>
              <a:rPr lang="en-US"/>
              <a:t>Feedback will also to the approver.</a:t>
            </a:r>
          </a:p>
          <a:p>
            <a:endParaRPr lang="en-US"/>
          </a:p>
        </p:txBody>
      </p:sp>
    </p:spTree>
    <p:extLst>
      <p:ext uri="{BB962C8B-B14F-4D97-AF65-F5344CB8AC3E}">
        <p14:creationId xmlns:p14="http://schemas.microsoft.com/office/powerpoint/2010/main" val="16150942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217C1-C9BA-C586-526E-77FCAD5E0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909AF2-31BE-3A9A-0995-360D127FD3DA}"/>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A6768A3-52A1-E867-7BA7-C8F953328B0E}"/>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40180664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DB292-638D-9564-E02B-BEBE76D4C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316FD-2693-CF42-9CD0-845F863751C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E57AABB-452D-7663-645F-EE8B782BC19A}"/>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9292126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C6977-45D7-F6FF-741D-AFE91C4A65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A4AB76-4773-965F-4EDA-B2C38E249298}"/>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E4B71D4F-DBC6-D66D-1B8B-F23A137601E6}"/>
              </a:ext>
            </a:extLst>
          </p:cNvPr>
          <p:cNvSpPr>
            <a:spLocks noGrp="1"/>
          </p:cNvSpPr>
          <p:nvPr>
            <p:ph type="body" idx="1"/>
          </p:nvPr>
        </p:nvSpPr>
        <p:spPr/>
        <p:txBody>
          <a:bodyPr/>
          <a:lstStyle/>
          <a:p>
            <a:r>
              <a:rPr lang="en-US" dirty="0"/>
              <a:t>Side rail </a:t>
            </a:r>
            <a:r>
              <a:rPr lang="en-US" dirty="0" err="1"/>
              <a:t>afer</a:t>
            </a:r>
            <a:r>
              <a:rPr lang="en-US" dirty="0"/>
              <a:t> you go live -- </a:t>
            </a:r>
            <a:endParaRPr dirty="0"/>
          </a:p>
        </p:txBody>
      </p:sp>
    </p:spTree>
    <p:extLst>
      <p:ext uri="{BB962C8B-B14F-4D97-AF65-F5344CB8AC3E}">
        <p14:creationId xmlns:p14="http://schemas.microsoft.com/office/powerpoint/2010/main" val="2398018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CCB08-EEBC-41E3-7413-9B6EB6A5F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F7EEF-7FF5-9F35-E0CE-F0630BE5031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17ADBCDA-2539-85F1-DD67-3E070D5EC689}"/>
              </a:ext>
            </a:extLst>
          </p:cNvPr>
          <p:cNvSpPr>
            <a:spLocks noGrp="1"/>
          </p:cNvSpPr>
          <p:nvPr>
            <p:ph type="body" idx="1"/>
          </p:nvPr>
        </p:nvSpPr>
        <p:spPr/>
        <p:txBody>
          <a:bodyPr/>
          <a:lstStyle/>
          <a:p>
            <a:r>
              <a:rPr lang="en-US"/>
              <a:t>Resource</a:t>
            </a:r>
            <a:endParaRPr/>
          </a:p>
        </p:txBody>
      </p:sp>
    </p:spTree>
    <p:extLst>
      <p:ext uri="{BB962C8B-B14F-4D97-AF65-F5344CB8AC3E}">
        <p14:creationId xmlns:p14="http://schemas.microsoft.com/office/powerpoint/2010/main" val="3056005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IMPORTANT: this process is not live yet. Frame this clearly as a preview of what's coming, not a demo of something you can do today.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58A55-E306-8BEB-0EEC-398BDBF6FC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092CE6-74CD-BCCF-221F-65EED980CF35}"/>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ECD468C9-6E01-D179-6697-8ACA3103CC31}"/>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4136059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2E810-1761-B6B1-07E7-0D1F294A8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1CCCC0-1446-108A-A55C-C3F5CCC4805D}"/>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0AB45F4-B0D1-A9EB-724D-12FE677611EF}"/>
              </a:ext>
            </a:extLst>
          </p:cNvPr>
          <p:cNvSpPr>
            <a:spLocks noGrp="1"/>
          </p:cNvSpPr>
          <p:nvPr>
            <p:ph type="body" idx="1"/>
          </p:nvPr>
        </p:nvSpPr>
        <p:spPr/>
        <p:txBody>
          <a:bodyPr/>
          <a:lstStyle/>
          <a:p>
            <a:r>
              <a:rPr lang="en-US"/>
              <a:t>You will see this already in place</a:t>
            </a:r>
          </a:p>
          <a:p>
            <a:r>
              <a:rPr lang="en-US"/>
              <a:t>This Republish Link is tied to this specific survey. Please do not use a link from a different survey and request republishing. Each survey has its own unique republish link.</a:t>
            </a:r>
          </a:p>
          <a:p>
            <a:endParaRPr lang="en-US"/>
          </a:p>
        </p:txBody>
      </p:sp>
    </p:spTree>
    <p:extLst>
      <p:ext uri="{BB962C8B-B14F-4D97-AF65-F5344CB8AC3E}">
        <p14:creationId xmlns:p14="http://schemas.microsoft.com/office/powerpoint/2010/main" val="21143980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B75CA-3A0D-5D33-C545-E5B0D0C1D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CD156-3A19-95C1-1993-BC7BA6F14FA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5F80E00-3413-7C6B-7855-753EABD0C164}"/>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4229393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B756B-9E33-9227-A954-5AB8CBF36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19E10-10C4-CACF-F8D8-7B97E51C9B06}"/>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00194ECA-E2BA-2037-E0B4-E1B4DFAAA981}"/>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947323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6B8A5-5656-23A6-93B3-1EAA681FE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4BC08-BF8F-A9B2-1790-65119243C5B9}"/>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CA4AB2C9-5EB3-275D-30FA-781114A5A4B1}"/>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6563670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43B79-283F-49ED-3EDA-FCF9EFECE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2C0E9E-C2E5-56CD-0942-73F29A96811D}"/>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F8FD0E7F-870D-BE13-6D4D-45E39B7B0E67}"/>
              </a:ext>
            </a:extLst>
          </p:cNvPr>
          <p:cNvSpPr>
            <a:spLocks noGrp="1"/>
          </p:cNvSpPr>
          <p:nvPr>
            <p:ph type="body" idx="1"/>
          </p:nvPr>
        </p:nvSpPr>
        <p:spPr/>
        <p:txBody>
          <a:bodyPr/>
          <a:lstStyle/>
          <a:p>
            <a:r>
              <a:rPr lang="en-US"/>
              <a:t>Okta </a:t>
            </a:r>
            <a:r>
              <a:rPr lang="en-US" err="1"/>
              <a:t>Creditianls</a:t>
            </a:r>
            <a:r>
              <a:rPr lang="en-US"/>
              <a:t> don't match, you won't be to go through</a:t>
            </a:r>
            <a:endParaRPr/>
          </a:p>
        </p:txBody>
      </p:sp>
    </p:spTree>
    <p:extLst>
      <p:ext uri="{BB962C8B-B14F-4D97-AF65-F5344CB8AC3E}">
        <p14:creationId xmlns:p14="http://schemas.microsoft.com/office/powerpoint/2010/main" val="4176620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89C94-8E8B-DD43-D79B-982D291662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32B7B-A8CC-AC7A-7CB4-B4638F2C86F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5620F114-ACCE-7B06-CE9E-7246878C8344}"/>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13624515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233B5-CC56-7E12-73B6-48CE0C3C8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D2AE3-573E-534A-D76B-312002144696}"/>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905599E9-9E05-C2C7-F47A-4E9B80C0339D}"/>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39600683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1CA87-9CFC-34B0-10EC-73F578370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224603-BDF9-B0E3-A99C-5042658308A3}"/>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2CFBF51B-5FFF-FD90-9C25-3784BCE50476}"/>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1146693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0A91F-139C-B72A-7C7E-5A7C77DA0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C86D4-90FA-0309-C267-5D8EA939E6E2}"/>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1CC922F1-6F3E-D115-2B7B-3FDA5B91B5C5}"/>
              </a:ext>
            </a:extLst>
          </p:cNvPr>
          <p:cNvSpPr>
            <a:spLocks noGrp="1"/>
          </p:cNvSpPr>
          <p:nvPr>
            <p:ph type="body" idx="1"/>
          </p:nvPr>
        </p:nvSpPr>
        <p:spPr/>
        <p:txBody>
          <a:bodyPr/>
          <a:lstStyle/>
          <a:p>
            <a:r>
              <a:rPr lang="en-US"/>
              <a:t>Support model – The fire is for you... not for us...</a:t>
            </a:r>
            <a:endParaRPr/>
          </a:p>
        </p:txBody>
      </p:sp>
    </p:spTree>
    <p:extLst>
      <p:ext uri="{BB962C8B-B14F-4D97-AF65-F5344CB8AC3E}">
        <p14:creationId xmlns:p14="http://schemas.microsoft.com/office/powerpoint/2010/main" val="5394567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C73CB-5D61-BC7A-92A8-E4CAB900B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1A6C4-393D-CABA-95A2-D4221F38BB1F}"/>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9277996F-B8DA-9E14-E1BC-2E8867ACBB64}"/>
              </a:ext>
            </a:extLst>
          </p:cNvPr>
          <p:cNvSpPr>
            <a:spLocks noGrp="1"/>
          </p:cNvSpPr>
          <p:nvPr>
            <p:ph type="body" idx="1"/>
          </p:nvPr>
        </p:nvSpPr>
        <p:spPr/>
        <p:txBody>
          <a:bodyPr/>
          <a:lstStyle/>
          <a:p>
            <a:r>
              <a:rPr lang="en-US" dirty="0" err="1"/>
              <a:t>Stauts</a:t>
            </a:r>
            <a:r>
              <a:rPr lang="en-US"/>
              <a:t> is not only for you but for us...</a:t>
            </a:r>
            <a:endParaRPr/>
          </a:p>
        </p:txBody>
      </p:sp>
    </p:spTree>
    <p:extLst>
      <p:ext uri="{BB962C8B-B14F-4D97-AF65-F5344CB8AC3E}">
        <p14:creationId xmlns:p14="http://schemas.microsoft.com/office/powerpoint/2010/main" val="143050893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52BC1-0107-584C-66C5-0CAEF1BFA1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CD776E-CE7D-3C99-9258-DCDB6C6848A5}"/>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7ED7DDBE-134A-7BCC-A9E4-3DC79AC2A1BD}"/>
              </a:ext>
            </a:extLst>
          </p:cNvPr>
          <p:cNvSpPr>
            <a:spLocks noGrp="1"/>
          </p:cNvSpPr>
          <p:nvPr>
            <p:ph type="body" idx="1"/>
          </p:nvPr>
        </p:nvSpPr>
        <p:spPr/>
        <p:txBody>
          <a:bodyPr/>
          <a:lstStyle/>
          <a:p>
            <a:r>
              <a:rPr lang="en-US"/>
              <a:t>Owner - permission</a:t>
            </a:r>
            <a:endParaRPr/>
          </a:p>
        </p:txBody>
      </p:sp>
    </p:spTree>
    <p:extLst>
      <p:ext uri="{BB962C8B-B14F-4D97-AF65-F5344CB8AC3E}">
        <p14:creationId xmlns:p14="http://schemas.microsoft.com/office/powerpoint/2010/main" val="40220813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dirty="0"/>
              <a:t>Land this clearly — sensitive data questions come up constantly on the help desk.</a:t>
            </a:r>
            <a:br>
              <a:rPr lang="en-US" dirty="0"/>
            </a:br>
            <a:r>
              <a:rPr lang="en-US" dirty="0" err="1"/>
              <a:t>Senstive</a:t>
            </a:r>
            <a:r>
              <a:rPr lang="en-US" dirty="0"/>
              <a:t> Data policy does not mean it is </a:t>
            </a:r>
            <a:r>
              <a:rPr lang="en-US" dirty="0" err="1"/>
              <a:t>classifed</a:t>
            </a:r>
            <a:r>
              <a:rPr lang="en-US" dirty="0"/>
              <a:t> as protected data it is a tool </a:t>
            </a:r>
            <a:r>
              <a:rPr lang="en-US" dirty="0" err="1"/>
              <a:t>wihout</a:t>
            </a:r>
            <a:r>
              <a:rPr lang="en-US" dirty="0"/>
              <a:t> </a:t>
            </a:r>
            <a:r>
              <a:rPr lang="en-US" dirty="0" err="1"/>
              <a:t>qualtrics</a:t>
            </a:r>
            <a:r>
              <a:rPr lang="en-US" dirty="0"/>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91AF-BCAE-4DC7-5FF3-FAF1296499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7E9E2-A504-1DF8-BAAA-CB4E2B89106D}"/>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F42B2B70-0184-1315-7A66-49573F07DA90}"/>
              </a:ext>
            </a:extLst>
          </p:cNvPr>
          <p:cNvSpPr>
            <a:spLocks noGrp="1"/>
          </p:cNvSpPr>
          <p:nvPr>
            <p:ph type="body" idx="1"/>
          </p:nvPr>
        </p:nvSpPr>
        <p:spPr/>
        <p:txBody>
          <a:bodyPr/>
          <a:lstStyle/>
          <a:p>
            <a:pPr marL="457200" lvl="0" indent="-298450">
              <a:buClr>
                <a:srgbClr val="000000"/>
              </a:buClr>
              <a:buSzPts val="1100"/>
              <a:buFont typeface="Arial"/>
              <a:buChar char="●"/>
            </a:pPr>
            <a:r>
              <a:rPr lang="en-US" b="1"/>
              <a:t>Picture a constituent filling out a simple Contact Us form</a:t>
            </a:r>
            <a:r>
              <a:rPr lang="en-US"/>
              <a:t>. It only asks for a name and a message, but they want to make sure their issue gets taken seriously. So they add their Social Security number, their date of birth, maybe their home address, anything they think will help their case.</a:t>
            </a:r>
          </a:p>
          <a:p>
            <a:pPr marL="457200" lvl="0" indent="-298450">
              <a:buClr>
                <a:srgbClr val="000000"/>
              </a:buClr>
              <a:buSzPts val="1100"/>
              <a:buFont typeface="Arial"/>
              <a:buChar char="●"/>
            </a:pPr>
            <a:r>
              <a:rPr lang="en-US"/>
              <a:t>None of that was asked for. None of it needs to sit in a survey response.</a:t>
            </a:r>
          </a:p>
          <a:p>
            <a:pPr marL="457200" lvl="0" indent="-298450">
              <a:buClr>
                <a:srgbClr val="000000"/>
              </a:buClr>
              <a:buSzPts val="1100"/>
              <a:buFont typeface="Arial"/>
              <a:buChar char="●"/>
            </a:pPr>
            <a:r>
              <a:rPr lang="en-US"/>
              <a:t>This is exactly the moment the policy is built for. The response gets flagged, the sensitive data gets redacted, and that constituent’s information stays protected, even when they didn’t think to protect it themselves.</a:t>
            </a:r>
          </a:p>
          <a:p>
            <a:endParaRPr/>
          </a:p>
        </p:txBody>
      </p:sp>
    </p:spTree>
    <p:extLst>
      <p:ext uri="{BB962C8B-B14F-4D97-AF65-F5344CB8AC3E}">
        <p14:creationId xmlns:p14="http://schemas.microsoft.com/office/powerpoint/2010/main" val="6008453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04E68-0516-23B8-6A8C-933FFE335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8CA3E-A7C4-6683-9C86-252645582EDB}"/>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4781BC06-0F28-97D8-8254-524FFC4C5B2B}"/>
              </a:ext>
            </a:extLst>
          </p:cNvPr>
          <p:cNvSpPr>
            <a:spLocks noGrp="1"/>
          </p:cNvSpPr>
          <p:nvPr>
            <p:ph type="body" idx="1"/>
          </p:nvPr>
        </p:nvSpPr>
        <p:spPr/>
        <p:txBody>
          <a:bodyPr/>
          <a:lstStyle/>
          <a:p>
            <a:pPr lvl="0" rtl="0"/>
            <a:r>
              <a:rPr lang="en-US"/>
              <a:t>That’s why the Choose Your Path form asks about things like 8-digit or 12-to-26-digit numbers, and why the Issues and Tips panel warns you when a question gets flagged</a:t>
            </a:r>
          </a:p>
          <a:p>
            <a:pPr lvl="0" rtl="0"/>
            <a:r>
              <a:rPr lang="en-US"/>
              <a:t>The goal is to catch as much as possible before a survey goes live, so the after-the-fact reporting in this guide is the exception, not the rule</a:t>
            </a:r>
          </a:p>
          <a:p>
            <a:endParaRPr/>
          </a:p>
        </p:txBody>
      </p:sp>
    </p:spTree>
    <p:extLst>
      <p:ext uri="{BB962C8B-B14F-4D97-AF65-F5344CB8AC3E}">
        <p14:creationId xmlns:p14="http://schemas.microsoft.com/office/powerpoint/2010/main" val="343928391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44F4E-7C3E-F6F9-531F-D896910F03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283791-C3D6-DADA-0C53-C19C8A96D2D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64F70C4B-E9C0-8243-AF0E-7C2A5BC6D327}"/>
              </a:ext>
            </a:extLst>
          </p:cNvPr>
          <p:cNvSpPr>
            <a:spLocks noGrp="1"/>
          </p:cNvSpPr>
          <p:nvPr>
            <p:ph type="body" idx="1"/>
          </p:nvPr>
        </p:nvSpPr>
        <p:spPr/>
        <p:txBody>
          <a:bodyPr/>
          <a:lstStyle/>
          <a:p>
            <a:pPr lvl="0" rtl="0"/>
            <a:r>
              <a:rPr lang="en-US"/>
              <a:t>That’s why the Choose Your Path form asks about things like 8-digit or 12-to-26-digit numbers, and why the Issues and Tips panel warns you when a question gets flagged</a:t>
            </a:r>
          </a:p>
          <a:p>
            <a:pPr lvl="0" rtl="0"/>
            <a:r>
              <a:rPr lang="en-US"/>
              <a:t>The goal is to catch as much as possible before a survey goes live, so the after-the-fact reporting in this guide is the exception, not the rule</a:t>
            </a:r>
          </a:p>
          <a:p>
            <a:endParaRPr/>
          </a:p>
        </p:txBody>
      </p:sp>
    </p:spTree>
    <p:extLst>
      <p:ext uri="{BB962C8B-B14F-4D97-AF65-F5344CB8AC3E}">
        <p14:creationId xmlns:p14="http://schemas.microsoft.com/office/powerpoint/2010/main" val="41400342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38EB7-CD31-55BE-E8C3-59EAAC52A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356DC-93B5-93E9-D092-DF2919CD2317}"/>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E421D287-AC30-2707-7101-EC35D8E4FF35}"/>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4215679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1E85B-F1D2-603A-92A9-E70F0A6F1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D5B6A-F2D9-F518-5665-C7B18D340012}"/>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CF3F1CED-9F19-8C5D-9C52-2B32E4D0C9A5}"/>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232790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59729-4FE4-515B-828E-4B0F42B155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636A9-26DC-239D-2084-09E0AAC1DB2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8CF4606D-7C43-C839-DCFE-A05820C3FFF7}"/>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7835024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8C7F-A528-E912-10B0-1288D4E49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7E3EA-0022-CCB7-D75A-11D2A604F238}"/>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F081474F-6C04-F445-63AA-94DDAFCF937A}"/>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558494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612D-DFA4-F2D9-8A5F-E3896D198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A75F8-4EEB-3412-86DD-B3F875A8676F}"/>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0993380A-4AF6-33C1-0BA8-26C4B36D8414}"/>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279597898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rPr lang="en-US"/>
              <a:t>Show them how to do Survey ID</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381000" y="685800"/>
            <a:ext cx="6096000" cy="3429000"/>
          </a:xfrm>
        </p:spPr>
      </p:sp>
      <p:sp>
        <p:nvSpPr>
          <p:cNvPr id="3" name="Notes Placeholder 2"/>
          <p:cNvSpPr>
            <a:spLocks noGrp="1"/>
          </p:cNvSpPr>
          <p:nvPr>
            <p:ph type="body" idx="1"/>
          </p:nvPr>
        </p:nvSpPr>
        <p:spPr/>
        <p:txBody>
          <a:bodyPr/>
          <a:lstStyle/>
          <a:p>
            <a:r>
              <a:t>Give people a moment to actually write these down or screenshot this slide before questions.</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DE6AB-A130-2E9E-6EFD-34C8E72AF6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7C28A-7ECB-3139-EA01-906054EB3371}"/>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ABC79396-8686-4D91-9B65-0AAAEB8A7110}"/>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6963923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A8122-BC4B-7511-6FA8-D3FCF65839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2E0DA-E11B-53C7-B4B0-4CD27A967A4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2A43AD05-FEE8-E1F9-E7A0-7ADE675B86BC}"/>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8235549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3F2FF-D197-2AC1-F463-30233F3841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45D13-E7A9-3FAE-E516-CAD646402312}"/>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206638D8-4B00-B401-D59D-5D3A9536B2DC}"/>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319173035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F660F-37B0-E7ED-3392-C5AF819D28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36E359-ED6C-8497-F882-226D167B6385}"/>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33EE8A6-721D-798E-307A-599CD0AD16AB}"/>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36381280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6482D-8098-9C7C-EEA2-ADCA6535D0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907FE-6D95-EF88-3BE5-2C8608ED17B0}"/>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739EFD1A-7EC0-CF11-4DC9-825620691F30}"/>
              </a:ext>
            </a:extLst>
          </p:cNvPr>
          <p:cNvSpPr>
            <a:spLocks noGrp="1"/>
          </p:cNvSpPr>
          <p:nvPr>
            <p:ph type="body" idx="1"/>
          </p:nvPr>
        </p:nvSpPr>
        <p:spPr/>
        <p:txBody>
          <a:bodyPr/>
          <a:lstStyle/>
          <a:p>
            <a:endParaRPr/>
          </a:p>
        </p:txBody>
      </p:sp>
    </p:spTree>
    <p:extLst>
      <p:ext uri="{BB962C8B-B14F-4D97-AF65-F5344CB8AC3E}">
        <p14:creationId xmlns:p14="http://schemas.microsoft.com/office/powerpoint/2010/main" val="33889432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EF8B7-0BEB-5507-E061-2963BFC03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DBA074-0D8F-DEA5-6E35-2CEA2695135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1212B69-E19E-CECC-C40B-FF978761FE94}"/>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4346345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227A-F26A-EB2A-29B2-8EED7B153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28BA6-B73D-9903-EB5E-07D2EC0EED0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8A53FF5A-3407-7B1D-5E36-54A4FF1C0D3D}"/>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1092399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5CFA6-CC5A-D07B-B8CD-965119BCB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DD231-B899-76E9-C709-C4705D937E9C}"/>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8D676B62-9A5C-311A-1C17-14176C7E08CE}"/>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2421344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30EB8-670A-1F6C-E431-FEB9CBE246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26B095-1A6E-C1C7-5092-18CD4D23BC50}"/>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6005516-74CA-2E2C-DBE5-FF0DDA623A22}"/>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52021675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E4DC-5AF4-67A5-DF3A-76A2F0129B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9000C2-B6B1-08F3-361A-1B0119844742}"/>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B440569-CD2F-A750-652D-8DC0457B8B44}"/>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5387213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85F70-1614-7705-D142-0C8A441E9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53CAC-0520-5BBB-ADEC-EA18317ECF81}"/>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87449C2E-B5B9-8368-4E23-69FCC1F15E8A}"/>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1054993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56F67-0DA5-2836-8435-7BB2549F9E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7028B-991D-A616-94CD-E0DB59118ED4}"/>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5477C62B-F3BE-9AA3-4156-ED57498EC55A}"/>
              </a:ext>
            </a:extLst>
          </p:cNvPr>
          <p:cNvSpPr>
            <a:spLocks noGrp="1"/>
          </p:cNvSpPr>
          <p:nvPr>
            <p:ph type="body" idx="1"/>
          </p:nvPr>
        </p:nvSpPr>
        <p:spPr/>
        <p:txBody>
          <a:bodyPr/>
          <a:lstStyle/>
          <a:p>
            <a:r>
              <a:t>Give people a moment to actually write these down or screenshot this slide before questions.</a:t>
            </a:r>
          </a:p>
        </p:txBody>
      </p:sp>
    </p:spTree>
    <p:extLst>
      <p:ext uri="{BB962C8B-B14F-4D97-AF65-F5344CB8AC3E}">
        <p14:creationId xmlns:p14="http://schemas.microsoft.com/office/powerpoint/2010/main" val="3678513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82FA8-9AD4-1166-96C6-A139AD568F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A36E62-1CF8-C409-FA2D-3B61B757F79F}"/>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578900E1-7B10-4E1B-FE4F-B34E36FA601B}"/>
              </a:ext>
            </a:extLst>
          </p:cNvPr>
          <p:cNvSpPr>
            <a:spLocks noGrp="1"/>
          </p:cNvSpPr>
          <p:nvPr>
            <p:ph type="body" idx="1"/>
          </p:nvPr>
        </p:nvSpPr>
        <p:spPr/>
        <p:txBody>
          <a:bodyPr/>
          <a:lstStyle/>
          <a:p>
            <a:pPr marL="158750" indent="0">
              <a:buNone/>
            </a:pPr>
            <a:r>
              <a:rPr lang="en-US"/>
              <a:t>November 12</a:t>
            </a:r>
            <a:endParaRPr lang="en-US" dirty="0"/>
          </a:p>
        </p:txBody>
      </p:sp>
    </p:spTree>
    <p:extLst>
      <p:ext uri="{BB962C8B-B14F-4D97-AF65-F5344CB8AC3E}">
        <p14:creationId xmlns:p14="http://schemas.microsoft.com/office/powerpoint/2010/main" val="406534815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CFCCE-388C-51C0-CFD3-AD6B448AE1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1E8293-3D47-224E-42B2-8D289A96B701}"/>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A8DA1555-B434-0039-B1C9-4854C9BB58AE}"/>
              </a:ext>
            </a:extLst>
          </p:cNvPr>
          <p:cNvSpPr>
            <a:spLocks noGrp="1"/>
          </p:cNvSpPr>
          <p:nvPr>
            <p:ph type="body" idx="1"/>
          </p:nvPr>
        </p:nvSpPr>
        <p:spPr/>
        <p:txBody>
          <a:bodyPr/>
          <a:lstStyle/>
          <a:p>
            <a:r>
              <a:rPr lang="en-US" dirty="0" err="1"/>
              <a:t>Decemb</a:t>
            </a:r>
            <a:r>
              <a:rPr lang="en-US" dirty="0"/>
              <a:t> er 8t</a:t>
            </a:r>
          </a:p>
        </p:txBody>
      </p:sp>
    </p:spTree>
    <p:extLst>
      <p:ext uri="{BB962C8B-B14F-4D97-AF65-F5344CB8AC3E}">
        <p14:creationId xmlns:p14="http://schemas.microsoft.com/office/powerpoint/2010/main" val="336917609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0A1A6-9089-A33C-9F69-DEEA216401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8AD316-E577-EF47-A5DD-7303D0B138C9}"/>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3BD281A-EEB4-32BC-8B48-282E327F652F}"/>
              </a:ext>
            </a:extLst>
          </p:cNvPr>
          <p:cNvSpPr>
            <a:spLocks noGrp="1"/>
          </p:cNvSpPr>
          <p:nvPr>
            <p:ph type="body" idx="1"/>
          </p:nvPr>
        </p:nvSpPr>
        <p:spPr/>
        <p:txBody>
          <a:bodyPr/>
          <a:lstStyle/>
          <a:p>
            <a:r>
              <a:rPr lang="en-US"/>
              <a:t>2nd Tuesday of the month</a:t>
            </a:r>
            <a:endParaRPr lang="en-US" dirty="0"/>
          </a:p>
        </p:txBody>
      </p:sp>
    </p:spTree>
    <p:extLst>
      <p:ext uri="{BB962C8B-B14F-4D97-AF65-F5344CB8AC3E}">
        <p14:creationId xmlns:p14="http://schemas.microsoft.com/office/powerpoint/2010/main" val="33230064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CE89-EF0D-B758-91F1-6AD9206F02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77B18C-C780-09D3-4C76-EF97EAC5DA9F}"/>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28D05336-3CF0-87F5-56D8-75563109E35C}"/>
              </a:ext>
            </a:extLst>
          </p:cNvPr>
          <p:cNvSpPr>
            <a:spLocks noGrp="1"/>
          </p:cNvSpPr>
          <p:nvPr>
            <p:ph type="body" idx="1"/>
          </p:nvPr>
        </p:nvSpPr>
        <p:spPr/>
        <p:txBody>
          <a:bodyPr/>
          <a:lstStyle/>
          <a:p>
            <a:r>
              <a:rPr lang="en-US"/>
              <a:t>Friends... </a:t>
            </a:r>
          </a:p>
          <a:p>
            <a:r>
              <a:rPr lang="en-US"/>
              <a:t>Safe place</a:t>
            </a:r>
          </a:p>
          <a:p>
            <a:r>
              <a:rPr lang="en-US"/>
              <a:t>New</a:t>
            </a:r>
            <a:endParaRPr lang="en-US" dirty="0"/>
          </a:p>
        </p:txBody>
      </p:sp>
    </p:spTree>
    <p:extLst>
      <p:ext uri="{BB962C8B-B14F-4D97-AF65-F5344CB8AC3E}">
        <p14:creationId xmlns:p14="http://schemas.microsoft.com/office/powerpoint/2010/main" val="33380233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2434-FE13-8E8A-F8BD-C748265254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AB8CE7-B1CD-D50C-CDFC-BB80CB870CE4}"/>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845EBB1E-4CFE-5B8D-AB69-DEE1A7572F53}"/>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242046295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B2404-5F14-7994-928E-FB4CF9E1DC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26EDA1-7443-B9F1-51F6-7BDF5B02DAD4}"/>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39EF1A3C-7AA3-7D57-23CC-AF42145E2039}"/>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30469707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97A1D-681E-A5F2-96B9-F2E5EB2992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83410-4C46-81CE-5DEE-E6DBB908142E}"/>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D5FBBA34-8725-697E-65BE-EC30457605C0}"/>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404058658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EBAE3-2C73-5A1E-48D1-B1949E646C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7D46C2-9E8A-99B4-C95C-9279B08FC82D}"/>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F8042F2B-5895-B870-B318-EBE8B33075E0}"/>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10862059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553FF-DF9D-117F-C539-4C567DBD0D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51221-D7AF-6E1A-3DE2-A52A24FAC33A}"/>
              </a:ext>
            </a:extLst>
          </p:cNvPr>
          <p:cNvSpPr>
            <a:spLocks noGrp="1" noRot="1" noChangeAspect="1"/>
          </p:cNvSpPr>
          <p:nvPr>
            <p:ph type="sldImg" idx="2"/>
          </p:nvPr>
        </p:nvSpPr>
        <p:spPr>
          <a:xfrm>
            <a:off x="381000" y="685800"/>
            <a:ext cx="6096000" cy="3429000"/>
          </a:xfrm>
        </p:spPr>
      </p:sp>
      <p:sp>
        <p:nvSpPr>
          <p:cNvPr id="3" name="Notes Placeholder 2">
            <a:extLst>
              <a:ext uri="{FF2B5EF4-FFF2-40B4-BE49-F238E27FC236}">
                <a16:creationId xmlns:a16="http://schemas.microsoft.com/office/drawing/2014/main" id="{517BFBB5-0089-70DE-858A-84168DBC3E39}"/>
              </a:ext>
            </a:extLst>
          </p:cNvPr>
          <p:cNvSpPr>
            <a:spLocks noGrp="1"/>
          </p:cNvSpPr>
          <p:nvPr>
            <p:ph type="body" idx="1"/>
          </p:nvPr>
        </p:nvSpPr>
        <p:spPr/>
        <p:txBody>
          <a:bodyPr/>
          <a:lstStyle/>
          <a:p>
            <a:pPr marL="457200" lvl="0" indent="-298450">
              <a:buClr>
                <a:srgbClr val="000000"/>
              </a:buClr>
              <a:buSzPts val="1100"/>
              <a:buFont typeface="Arial"/>
              <a:buChar char="●"/>
            </a:pPr>
            <a:r>
              <a:rPr lang="en-US" sz="1100"/>
              <a:t>(live Nov 4, 2026, 8:00 a.m.) </a:t>
            </a:r>
            <a:endParaRPr/>
          </a:p>
        </p:txBody>
      </p:sp>
    </p:spTree>
    <p:extLst>
      <p:ext uri="{BB962C8B-B14F-4D97-AF65-F5344CB8AC3E}">
        <p14:creationId xmlns:p14="http://schemas.microsoft.com/office/powerpoint/2010/main" val="16915880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
        <p:cNvGrpSpPr/>
        <p:nvPr/>
      </p:nvGrpSpPr>
      <p:grpSpPr>
        <a:xfrm>
          <a:off x="0" y="0"/>
          <a:ext cx="0" cy="0"/>
          <a:chOff x="0" y="0"/>
          <a:chExt cx="0" cy="0"/>
        </a:xfrm>
      </p:grpSpPr>
      <p:pic>
        <p:nvPicPr>
          <p:cNvPr id="10" name="Google Shape;10;p2" descr="https://lh4.googleusercontent.com/0jO1tYQk6XgRqjkpLb-Yd-3_vSfx8OLPdBauO9uuszcLUAbvriETzko07vaSoqllj2XWDibxLTRvfeACLujfzq6nlydFA5MAvVosDOGo_hwsdQgjQz2VCMkvBL8DPPyEtlwVuQtQjeAwZA7xl9scunA61Q=s2048"/>
          <p:cNvPicPr preferRelativeResize="0"/>
          <p:nvPr/>
        </p:nvPicPr>
        <p:blipFill rotWithShape="1">
          <a:blip r:embed="rId2">
            <a:alphaModFix/>
          </a:blip>
          <a:srcRect/>
          <a:stretch/>
        </p:blipFill>
        <p:spPr>
          <a:xfrm>
            <a:off x="688728" y="2069152"/>
            <a:ext cx="7766543" cy="1005200"/>
          </a:xfrm>
          <a:prstGeom prst="rect">
            <a:avLst/>
          </a:prstGeom>
          <a:noFill/>
          <a:ln>
            <a:noFill/>
          </a:ln>
        </p:spPr>
      </p:pic>
      <p:sp>
        <p:nvSpPr>
          <p:cNvPr id="11" name="Google Shape;11;p2"/>
          <p:cNvSpPr txBox="1"/>
          <p:nvPr/>
        </p:nvSpPr>
        <p:spPr>
          <a:xfrm>
            <a:off x="0" y="3079125"/>
            <a:ext cx="9144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a:p>
        </p:txBody>
      </p:sp>
      <p:sp>
        <p:nvSpPr>
          <p:cNvPr id="12" name="Google Shape;12;p2"/>
          <p:cNvSpPr txBox="1"/>
          <p:nvPr/>
        </p:nvSpPr>
        <p:spPr>
          <a:xfrm>
            <a:off x="57950" y="3093350"/>
            <a:ext cx="9033600" cy="970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Tree>
  </p:cSld>
  <p:clrMapOvr>
    <a:masterClrMapping/>
  </p:clrMapOvr>
  <p:extLst>
    <p:ext uri="{DCECCB84-F9BA-43D5-87BE-67443E8EF086}">
      <p15:sldGuideLst xmlns:p15="http://schemas.microsoft.com/office/powerpoint/2012/main">
        <p15:guide id="1" orient="horz" pos="1620">
          <p15:clr>
            <a:srgbClr val="E46962"/>
          </p15:clr>
        </p15:guide>
        <p15:guide id="2" pos="2880">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body" idx="1"/>
          </p:nvPr>
        </p:nvSpPr>
        <p:spPr>
          <a:xfrm>
            <a:off x="453400" y="929100"/>
            <a:ext cx="8228100" cy="3642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
        <p:nvSpPr>
          <p:cNvPr id="15" name="Google Shape;15;p3"/>
          <p:cNvSpPr txBox="1">
            <a:spLocks noGrp="1"/>
          </p:cNvSpPr>
          <p:nvPr>
            <p:ph type="title"/>
          </p:nvPr>
        </p:nvSpPr>
        <p:spPr>
          <a:xfrm>
            <a:off x="453500" y="216925"/>
            <a:ext cx="82281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p:cSld name="OBJECT_1">
    <p:spTree>
      <p:nvGrpSpPr>
        <p:cNvPr id="1" name="Shape 16"/>
        <p:cNvGrpSpPr/>
        <p:nvPr/>
      </p:nvGrpSpPr>
      <p:grpSpPr>
        <a:xfrm>
          <a:off x="0" y="0"/>
          <a:ext cx="0" cy="0"/>
          <a:chOff x="0" y="0"/>
          <a:chExt cx="0" cy="0"/>
        </a:xfrm>
      </p:grpSpPr>
      <p:sp>
        <p:nvSpPr>
          <p:cNvPr id="17" name="Google Shape;17;p4"/>
          <p:cNvSpPr txBox="1">
            <a:spLocks noGrp="1"/>
          </p:cNvSpPr>
          <p:nvPr>
            <p:ph type="body" idx="1"/>
          </p:nvPr>
        </p:nvSpPr>
        <p:spPr>
          <a:xfrm>
            <a:off x="460825" y="906800"/>
            <a:ext cx="4111200" cy="3649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
        <p:nvSpPr>
          <p:cNvPr id="18" name="Google Shape;18;p4"/>
          <p:cNvSpPr txBox="1">
            <a:spLocks noGrp="1"/>
          </p:cNvSpPr>
          <p:nvPr>
            <p:ph type="title"/>
          </p:nvPr>
        </p:nvSpPr>
        <p:spPr>
          <a:xfrm>
            <a:off x="460825" y="224350"/>
            <a:ext cx="82206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
        <p:nvSpPr>
          <p:cNvPr id="19" name="Google Shape;19;p4"/>
          <p:cNvSpPr txBox="1">
            <a:spLocks noGrp="1"/>
          </p:cNvSpPr>
          <p:nvPr>
            <p:ph type="body" idx="2"/>
          </p:nvPr>
        </p:nvSpPr>
        <p:spPr>
          <a:xfrm>
            <a:off x="4738425" y="906800"/>
            <a:ext cx="4111200" cy="3649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extLst>
    <p:ext uri="{DCECCB84-F9BA-43D5-87BE-67443E8EF086}">
      <p15:sldGuideLst xmlns:p15="http://schemas.microsoft.com/office/powerpoint/2012/main">
        <p15:guide id="1" pos="2880">
          <p15:clr>
            <a:srgbClr val="E46962"/>
          </p15:clr>
        </p15:guide>
        <p15:guide id="2" orient="horz" pos="1620">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Left &amp; Text">
  <p:cSld name="CUSTOM_2">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lvl1pPr lvl="0">
              <a:spcBef>
                <a:spcPts val="0"/>
              </a:spcBef>
              <a:spcAft>
                <a:spcPts val="0"/>
              </a:spcAft>
              <a:buSzPts val="34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22" name="Google Shape;22;p5"/>
          <p:cNvSpPr>
            <a:spLocks noGrp="1"/>
          </p:cNvSpPr>
          <p:nvPr>
            <p:ph type="pic" idx="2"/>
          </p:nvPr>
        </p:nvSpPr>
        <p:spPr>
          <a:xfrm>
            <a:off x="449150" y="914225"/>
            <a:ext cx="4183800" cy="3657000"/>
          </a:xfrm>
          <a:prstGeom prst="rect">
            <a:avLst/>
          </a:prstGeom>
          <a:noFill/>
          <a:ln>
            <a:noFill/>
          </a:ln>
        </p:spPr>
        <p:txBody>
          <a:bodyPr/>
          <a:lstStyle/>
          <a:p>
            <a:endParaRPr lang="en-US"/>
          </a:p>
        </p:txBody>
      </p:sp>
      <p:sp>
        <p:nvSpPr>
          <p:cNvPr id="23" name="Google Shape;23;p5"/>
          <p:cNvSpPr txBox="1">
            <a:spLocks noGrp="1"/>
          </p:cNvSpPr>
          <p:nvPr>
            <p:ph type="body" idx="1"/>
          </p:nvPr>
        </p:nvSpPr>
        <p:spPr>
          <a:xfrm>
            <a:off x="4879475" y="914250"/>
            <a:ext cx="3949800" cy="3657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mage Right &amp; Text">
  <p:cSld name="CUSTOM_2_1">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453400" y="224350"/>
            <a:ext cx="8228100" cy="558000"/>
          </a:xfrm>
          <a:prstGeom prst="rect">
            <a:avLst/>
          </a:prstGeom>
        </p:spPr>
        <p:txBody>
          <a:bodyPr spcFirstLastPara="1" wrap="square" lIns="71100" tIns="35550" rIns="71100" bIns="35550" anchor="t" anchorCtr="0">
            <a:noAutofit/>
          </a:bodyPr>
          <a:lstStyle>
            <a:lvl1pPr lvl="0" rtl="0">
              <a:spcBef>
                <a:spcPts val="0"/>
              </a:spcBef>
              <a:spcAft>
                <a:spcPts val="0"/>
              </a:spcAft>
              <a:buSzPts val="3400"/>
              <a:buNone/>
              <a:defRPr/>
            </a:lvl1pPr>
            <a:lvl2pPr lvl="1" rtl="0">
              <a:spcBef>
                <a:spcPts val="0"/>
              </a:spcBef>
              <a:spcAft>
                <a:spcPts val="0"/>
              </a:spcAft>
              <a:buSzPts val="1200"/>
              <a:buNone/>
              <a:defRPr/>
            </a:lvl2pPr>
            <a:lvl3pPr lvl="2" rtl="0">
              <a:spcBef>
                <a:spcPts val="0"/>
              </a:spcBef>
              <a:spcAft>
                <a:spcPts val="0"/>
              </a:spcAft>
              <a:buSzPts val="1200"/>
              <a:buNone/>
              <a:defRPr/>
            </a:lvl3pPr>
            <a:lvl4pPr lvl="3" rtl="0">
              <a:spcBef>
                <a:spcPts val="0"/>
              </a:spcBef>
              <a:spcAft>
                <a:spcPts val="0"/>
              </a:spcAft>
              <a:buSzPts val="1200"/>
              <a:buNone/>
              <a:defRPr/>
            </a:lvl4pPr>
            <a:lvl5pPr lvl="4" rtl="0">
              <a:spcBef>
                <a:spcPts val="0"/>
              </a:spcBef>
              <a:spcAft>
                <a:spcPts val="0"/>
              </a:spcAft>
              <a:buSzPts val="1200"/>
              <a:buNone/>
              <a:defRPr/>
            </a:lvl5pPr>
            <a:lvl6pPr lvl="5" rtl="0">
              <a:spcBef>
                <a:spcPts val="0"/>
              </a:spcBef>
              <a:spcAft>
                <a:spcPts val="0"/>
              </a:spcAft>
              <a:buSzPts val="1200"/>
              <a:buNone/>
              <a:defRPr/>
            </a:lvl6pPr>
            <a:lvl7pPr lvl="6" rtl="0">
              <a:spcBef>
                <a:spcPts val="0"/>
              </a:spcBef>
              <a:spcAft>
                <a:spcPts val="0"/>
              </a:spcAft>
              <a:buSzPts val="1200"/>
              <a:buNone/>
              <a:defRPr/>
            </a:lvl7pPr>
            <a:lvl8pPr lvl="7" rtl="0">
              <a:spcBef>
                <a:spcPts val="0"/>
              </a:spcBef>
              <a:spcAft>
                <a:spcPts val="0"/>
              </a:spcAft>
              <a:buSzPts val="1200"/>
              <a:buNone/>
              <a:defRPr/>
            </a:lvl8pPr>
            <a:lvl9pPr lvl="8" rtl="0">
              <a:spcBef>
                <a:spcPts val="0"/>
              </a:spcBef>
              <a:spcAft>
                <a:spcPts val="0"/>
              </a:spcAft>
              <a:buSzPts val="1200"/>
              <a:buNone/>
              <a:defRPr/>
            </a:lvl9pPr>
          </a:lstStyle>
          <a:p>
            <a:endParaRPr/>
          </a:p>
        </p:txBody>
      </p:sp>
      <p:sp>
        <p:nvSpPr>
          <p:cNvPr id="26" name="Google Shape;26;p6"/>
          <p:cNvSpPr>
            <a:spLocks noGrp="1"/>
          </p:cNvSpPr>
          <p:nvPr>
            <p:ph type="pic" idx="2"/>
          </p:nvPr>
        </p:nvSpPr>
        <p:spPr>
          <a:xfrm>
            <a:off x="4752350" y="921675"/>
            <a:ext cx="4183800" cy="3642000"/>
          </a:xfrm>
          <a:prstGeom prst="rect">
            <a:avLst/>
          </a:prstGeom>
          <a:noFill/>
          <a:ln>
            <a:noFill/>
          </a:ln>
        </p:spPr>
      </p:sp>
      <p:sp>
        <p:nvSpPr>
          <p:cNvPr id="27" name="Google Shape;27;p6"/>
          <p:cNvSpPr txBox="1">
            <a:spLocks noGrp="1"/>
          </p:cNvSpPr>
          <p:nvPr>
            <p:ph type="body" idx="1"/>
          </p:nvPr>
        </p:nvSpPr>
        <p:spPr>
          <a:xfrm>
            <a:off x="395225" y="921675"/>
            <a:ext cx="3949800" cy="36420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Page">
  <p:cSld name="CUSTOM_1">
    <p:spTree>
      <p:nvGrpSpPr>
        <p:cNvPr id="1" name="Shape 28"/>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THER NOTES - BRANDING">
  <p:cSld name="CUSTOM_1_1">
    <p:spTree>
      <p:nvGrpSpPr>
        <p:cNvPr id="1" name="Shape 29"/>
        <p:cNvGrpSpPr/>
        <p:nvPr/>
      </p:nvGrpSpPr>
      <p:grpSpPr>
        <a:xfrm>
          <a:off x="0" y="0"/>
          <a:ext cx="0" cy="0"/>
          <a:chOff x="0" y="0"/>
          <a:chExt cx="0" cy="0"/>
        </a:xfrm>
      </p:grpSpPr>
      <p:sp>
        <p:nvSpPr>
          <p:cNvPr id="30" name="Google Shape;30;p8"/>
          <p:cNvSpPr txBox="1"/>
          <p:nvPr/>
        </p:nvSpPr>
        <p:spPr>
          <a:xfrm>
            <a:off x="354975" y="463631"/>
            <a:ext cx="8635200" cy="3021000"/>
          </a:xfrm>
          <a:prstGeom prst="rect">
            <a:avLst/>
          </a:prstGeom>
          <a:noFill/>
          <a:ln>
            <a:noFill/>
          </a:ln>
        </p:spPr>
        <p:txBody>
          <a:bodyPr spcFirstLastPara="1" wrap="square" lIns="71100" tIns="71100" rIns="71100" bIns="71100" anchor="t" anchorCtr="0">
            <a:noAutofit/>
          </a:bodyPr>
          <a:lstStyle/>
          <a:p>
            <a:pPr marL="241300" lvl="0" indent="-234950" algn="l" rtl="0">
              <a:lnSpc>
                <a:spcPct val="115000"/>
              </a:lnSpc>
              <a:spcBef>
                <a:spcPts val="0"/>
              </a:spcBef>
              <a:spcAft>
                <a:spcPts val="0"/>
              </a:spcAft>
              <a:buClr>
                <a:schemeClr val="dk1"/>
              </a:buClr>
              <a:buSzPts val="2900"/>
              <a:buFont typeface="Work Sans"/>
              <a:buChar char="•"/>
            </a:pPr>
            <a:r>
              <a:rPr lang="en" sz="2900">
                <a:solidFill>
                  <a:schemeClr val="dk1"/>
                </a:solidFill>
                <a:latin typeface="Work Sans"/>
                <a:ea typeface="Work Sans"/>
                <a:cs typeface="Work Sans"/>
                <a:sym typeface="Work Sans"/>
              </a:rPr>
              <a:t>Black for text</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dk1"/>
              </a:buClr>
              <a:buSzPts val="2900"/>
              <a:buFont typeface="Work Sans"/>
              <a:buChar char="•"/>
            </a:pPr>
            <a:r>
              <a:rPr lang="en" sz="2900">
                <a:solidFill>
                  <a:schemeClr val="dk1"/>
                </a:solidFill>
                <a:latin typeface="Work Sans"/>
                <a:ea typeface="Work Sans"/>
                <a:cs typeface="Work Sans"/>
                <a:sym typeface="Work Sans"/>
              </a:rPr>
              <a:t>Primary colors for titles and graphics are related to the logo below</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dk2"/>
              </a:buClr>
              <a:buSzPts val="2900"/>
              <a:buFont typeface="Work Sans"/>
              <a:buChar char="•"/>
            </a:pPr>
            <a:r>
              <a:rPr lang="en" sz="2900">
                <a:solidFill>
                  <a:schemeClr val="dk2"/>
                </a:solidFill>
                <a:latin typeface="Work Sans"/>
                <a:ea typeface="Work Sans"/>
                <a:cs typeface="Work Sans"/>
                <a:sym typeface="Work Sans"/>
              </a:rPr>
              <a:t>RGB 3, 97, 122</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lt2"/>
              </a:buClr>
              <a:buSzPts val="2900"/>
              <a:buFont typeface="Work Sans"/>
              <a:buChar char="•"/>
            </a:pPr>
            <a:r>
              <a:rPr lang="en" sz="2900">
                <a:solidFill>
                  <a:schemeClr val="lt2"/>
                </a:solidFill>
                <a:latin typeface="Work Sans"/>
                <a:ea typeface="Work Sans"/>
                <a:cs typeface="Work Sans"/>
                <a:sym typeface="Work Sans"/>
              </a:rPr>
              <a:t>RGB 198, 214, 103</a:t>
            </a:r>
            <a:endParaRPr sz="2900">
              <a:solidFill>
                <a:schemeClr val="dk1"/>
              </a:solidFill>
              <a:latin typeface="Work Sans"/>
              <a:ea typeface="Work Sans"/>
              <a:cs typeface="Work Sans"/>
              <a:sym typeface="Work Sans"/>
            </a:endParaRPr>
          </a:p>
          <a:p>
            <a:pPr marL="241300" lvl="0" indent="-234950" algn="l" rtl="0">
              <a:lnSpc>
                <a:spcPct val="115000"/>
              </a:lnSpc>
              <a:spcBef>
                <a:spcPts val="1000"/>
              </a:spcBef>
              <a:spcAft>
                <a:spcPts val="0"/>
              </a:spcAft>
              <a:buClr>
                <a:schemeClr val="accent3"/>
              </a:buClr>
              <a:buSzPts val="2900"/>
              <a:buFont typeface="Work Sans"/>
              <a:buChar char="•"/>
            </a:pPr>
            <a:r>
              <a:rPr lang="en" sz="2900">
                <a:solidFill>
                  <a:schemeClr val="accent3"/>
                </a:solidFill>
                <a:latin typeface="Work Sans"/>
                <a:ea typeface="Work Sans"/>
                <a:cs typeface="Work Sans"/>
                <a:sym typeface="Work Sans"/>
              </a:rPr>
              <a:t>RGB 224, 166, 36</a:t>
            </a:r>
            <a:endParaRPr sz="1900">
              <a:solidFill>
                <a:schemeClr val="dk1"/>
              </a:solidFill>
              <a:latin typeface="Work Sans"/>
              <a:ea typeface="Work Sans"/>
              <a:cs typeface="Work Sans"/>
              <a:sym typeface="Work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9"/>
          <p:cNvSpPr txBox="1">
            <a:spLocks noGrp="1"/>
          </p:cNvSpPr>
          <p:nvPr>
            <p:ph type="ctrTitle"/>
          </p:nvPr>
        </p:nvSpPr>
        <p:spPr>
          <a:xfrm>
            <a:off x="311708" y="744575"/>
            <a:ext cx="8520600" cy="2052900"/>
          </a:xfrm>
          <a:prstGeom prst="rect">
            <a:avLst/>
          </a:prstGeom>
        </p:spPr>
        <p:txBody>
          <a:bodyPr spcFirstLastPara="1" wrap="square" lIns="71100" tIns="35550" rIns="71100" bIns="35550" anchor="ctr" anchorCtr="0">
            <a:noAutofit/>
          </a:bodyPr>
          <a:lstStyle>
            <a:lvl1pPr lvl="0" algn="ctr" rtl="0">
              <a:spcBef>
                <a:spcPts val="0"/>
              </a:spcBef>
              <a:spcAft>
                <a:spcPts val="0"/>
              </a:spcAft>
              <a:buSzPts val="5400"/>
              <a:buNone/>
              <a:defRPr sz="5400"/>
            </a:lvl1pPr>
            <a:lvl2pPr lvl="1" algn="ctr" rtl="0">
              <a:spcBef>
                <a:spcPts val="0"/>
              </a:spcBef>
              <a:spcAft>
                <a:spcPts val="0"/>
              </a:spcAft>
              <a:buSzPts val="5400"/>
              <a:buNone/>
              <a:defRPr sz="5400"/>
            </a:lvl2pPr>
            <a:lvl3pPr lvl="2" algn="ctr" rtl="0">
              <a:spcBef>
                <a:spcPts val="0"/>
              </a:spcBef>
              <a:spcAft>
                <a:spcPts val="0"/>
              </a:spcAft>
              <a:buSzPts val="5400"/>
              <a:buNone/>
              <a:defRPr sz="5400"/>
            </a:lvl3pPr>
            <a:lvl4pPr lvl="3" algn="ctr" rtl="0">
              <a:spcBef>
                <a:spcPts val="0"/>
              </a:spcBef>
              <a:spcAft>
                <a:spcPts val="0"/>
              </a:spcAft>
              <a:buSzPts val="5400"/>
              <a:buNone/>
              <a:defRPr sz="5400"/>
            </a:lvl4pPr>
            <a:lvl5pPr lvl="4" algn="ctr" rtl="0">
              <a:spcBef>
                <a:spcPts val="0"/>
              </a:spcBef>
              <a:spcAft>
                <a:spcPts val="0"/>
              </a:spcAft>
              <a:buSzPts val="5400"/>
              <a:buNone/>
              <a:defRPr sz="5400"/>
            </a:lvl5pPr>
            <a:lvl6pPr lvl="5" algn="ctr" rtl="0">
              <a:spcBef>
                <a:spcPts val="0"/>
              </a:spcBef>
              <a:spcAft>
                <a:spcPts val="0"/>
              </a:spcAft>
              <a:buSzPts val="5400"/>
              <a:buNone/>
              <a:defRPr sz="5400"/>
            </a:lvl6pPr>
            <a:lvl7pPr lvl="6" algn="ctr" rtl="0">
              <a:spcBef>
                <a:spcPts val="0"/>
              </a:spcBef>
              <a:spcAft>
                <a:spcPts val="0"/>
              </a:spcAft>
              <a:buSzPts val="5400"/>
              <a:buNone/>
              <a:defRPr sz="5400"/>
            </a:lvl7pPr>
            <a:lvl8pPr lvl="7" algn="ctr" rtl="0">
              <a:spcBef>
                <a:spcPts val="0"/>
              </a:spcBef>
              <a:spcAft>
                <a:spcPts val="0"/>
              </a:spcAft>
              <a:buSzPts val="5400"/>
              <a:buNone/>
              <a:defRPr sz="5400"/>
            </a:lvl8pPr>
            <a:lvl9pPr lvl="8" algn="ctr" rtl="0">
              <a:spcBef>
                <a:spcPts val="0"/>
              </a:spcBef>
              <a:spcAft>
                <a:spcPts val="0"/>
              </a:spcAft>
              <a:buSzPts val="5400"/>
              <a:buNone/>
              <a:defRPr sz="5400"/>
            </a:lvl9pPr>
          </a:lstStyle>
          <a:p>
            <a:endParaRPr/>
          </a:p>
        </p:txBody>
      </p:sp>
      <p:sp>
        <p:nvSpPr>
          <p:cNvPr id="33" name="Google Shape;33;p9"/>
          <p:cNvSpPr txBox="1">
            <a:spLocks noGrp="1"/>
          </p:cNvSpPr>
          <p:nvPr>
            <p:ph type="subTitle" idx="1"/>
          </p:nvPr>
        </p:nvSpPr>
        <p:spPr>
          <a:xfrm>
            <a:off x="311700" y="2834125"/>
            <a:ext cx="8520600" cy="792600"/>
          </a:xfrm>
          <a:prstGeom prst="rect">
            <a:avLst/>
          </a:prstGeom>
        </p:spPr>
        <p:txBody>
          <a:bodyPr spcFirstLastPara="1" wrap="square" lIns="71100" tIns="35550" rIns="71100" bIns="35550" anchor="ctr" anchorCtr="0">
            <a:noAutofit/>
          </a:bodyPr>
          <a:lstStyle>
            <a:lvl1pPr lvl="0" algn="ctr" rtl="0">
              <a:lnSpc>
                <a:spcPct val="100000"/>
              </a:lnSpc>
              <a:spcBef>
                <a:spcPts val="900"/>
              </a:spcBef>
              <a:spcAft>
                <a:spcPts val="0"/>
              </a:spcAft>
              <a:buSzPts val="2900"/>
              <a:buNone/>
              <a:defRPr sz="2900"/>
            </a:lvl1pPr>
            <a:lvl2pPr lvl="1" algn="ctr" rtl="0">
              <a:lnSpc>
                <a:spcPct val="100000"/>
              </a:lnSpc>
              <a:spcBef>
                <a:spcPts val="400"/>
              </a:spcBef>
              <a:spcAft>
                <a:spcPts val="0"/>
              </a:spcAft>
              <a:buSzPts val="2900"/>
              <a:buNone/>
              <a:defRPr sz="2900"/>
            </a:lvl2pPr>
            <a:lvl3pPr lvl="2" algn="ctr" rtl="0">
              <a:lnSpc>
                <a:spcPct val="100000"/>
              </a:lnSpc>
              <a:spcBef>
                <a:spcPts val="400"/>
              </a:spcBef>
              <a:spcAft>
                <a:spcPts val="0"/>
              </a:spcAft>
              <a:buSzPts val="2900"/>
              <a:buNone/>
              <a:defRPr sz="2900"/>
            </a:lvl3pPr>
            <a:lvl4pPr lvl="3" algn="ctr" rtl="0">
              <a:lnSpc>
                <a:spcPct val="100000"/>
              </a:lnSpc>
              <a:spcBef>
                <a:spcPts val="400"/>
              </a:spcBef>
              <a:spcAft>
                <a:spcPts val="0"/>
              </a:spcAft>
              <a:buSzPts val="2900"/>
              <a:buNone/>
              <a:defRPr sz="2900"/>
            </a:lvl4pPr>
            <a:lvl5pPr lvl="4" algn="ctr" rtl="0">
              <a:lnSpc>
                <a:spcPct val="100000"/>
              </a:lnSpc>
              <a:spcBef>
                <a:spcPts val="400"/>
              </a:spcBef>
              <a:spcAft>
                <a:spcPts val="0"/>
              </a:spcAft>
              <a:buSzPts val="2900"/>
              <a:buNone/>
              <a:defRPr sz="2900"/>
            </a:lvl5pPr>
            <a:lvl6pPr lvl="5" algn="ctr" rtl="0">
              <a:lnSpc>
                <a:spcPct val="100000"/>
              </a:lnSpc>
              <a:spcBef>
                <a:spcPts val="400"/>
              </a:spcBef>
              <a:spcAft>
                <a:spcPts val="0"/>
              </a:spcAft>
              <a:buSzPts val="2900"/>
              <a:buNone/>
              <a:defRPr sz="2900"/>
            </a:lvl6pPr>
            <a:lvl7pPr lvl="6" algn="ctr" rtl="0">
              <a:lnSpc>
                <a:spcPct val="100000"/>
              </a:lnSpc>
              <a:spcBef>
                <a:spcPts val="400"/>
              </a:spcBef>
              <a:spcAft>
                <a:spcPts val="0"/>
              </a:spcAft>
              <a:buSzPts val="2900"/>
              <a:buNone/>
              <a:defRPr sz="2900"/>
            </a:lvl7pPr>
            <a:lvl8pPr lvl="7" algn="ctr" rtl="0">
              <a:lnSpc>
                <a:spcPct val="100000"/>
              </a:lnSpc>
              <a:spcBef>
                <a:spcPts val="400"/>
              </a:spcBef>
              <a:spcAft>
                <a:spcPts val="0"/>
              </a:spcAft>
              <a:buSzPts val="2900"/>
              <a:buNone/>
              <a:defRPr sz="2900"/>
            </a:lvl8pPr>
            <a:lvl9pPr lvl="8" algn="ctr" rtl="0">
              <a:lnSpc>
                <a:spcPct val="100000"/>
              </a:lnSpc>
              <a:spcBef>
                <a:spcPts val="400"/>
              </a:spcBef>
              <a:spcAft>
                <a:spcPts val="0"/>
              </a:spcAft>
              <a:buSzPts val="2900"/>
              <a:buNone/>
              <a:defRPr sz="29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1">
  <p:cSld name="Title Slide_3">
    <p:spTree>
      <p:nvGrpSpPr>
        <p:cNvPr id="1" name="Shape 34"/>
        <p:cNvGrpSpPr/>
        <p:nvPr/>
      </p:nvGrpSpPr>
      <p:grpSpPr>
        <a:xfrm>
          <a:off x="0" y="0"/>
          <a:ext cx="0" cy="0"/>
          <a:chOff x="0" y="0"/>
          <a:chExt cx="0" cy="0"/>
        </a:xfrm>
      </p:grpSpPr>
      <p:sp>
        <p:nvSpPr>
          <p:cNvPr id="35" name="Google Shape;35;p10"/>
          <p:cNvSpPr txBox="1">
            <a:spLocks noGrp="1"/>
          </p:cNvSpPr>
          <p:nvPr>
            <p:ph type="title"/>
          </p:nvPr>
        </p:nvSpPr>
        <p:spPr>
          <a:xfrm>
            <a:off x="233172" y="266699"/>
            <a:ext cx="7886700" cy="4884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2300"/>
              <a:buFont typeface="Arial"/>
              <a:buNone/>
              <a:defRPr b="1" i="0">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_SLIDE">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411480" y="288036"/>
            <a:ext cx="48006" cy="342900"/>
          </a:xfrm>
          <a:prstGeom prst="rect">
            <a:avLst/>
          </a:prstGeom>
          <a:solidFill>
            <a:srgbClr val="E0A624"/>
          </a:solidFill>
          <a:ln/>
        </p:spPr>
      </p:sp>
      <p:sp>
        <p:nvSpPr>
          <p:cNvPr id="3" name="Text 1"/>
          <p:cNvSpPr>
            <a:spLocks noGrp="1"/>
          </p:cNvSpPr>
          <p:nvPr>
            <p:ph type="title" idx="101" hasCustomPrompt="1"/>
          </p:nvPr>
        </p:nvSpPr>
        <p:spPr>
          <a:xfrm>
            <a:off x="582930" y="240030"/>
            <a:ext cx="7406640" cy="445770"/>
          </a:xfrm>
          <a:prstGeom prst="rect">
            <a:avLst/>
          </a:prstGeom>
          <a:noFill/>
          <a:ln/>
        </p:spPr>
        <p:txBody>
          <a:bodyPr wrap="square" rtlCol="0"/>
          <a:lstStyle>
            <a:lvl1pPr marL="0" indent="0" algn="l">
              <a:buNone/>
              <a:defRPr lang="en-US" sz="1950" b="1" dirty="0">
                <a:solidFill>
                  <a:srgbClr val="03617A"/>
                </a:solidFill>
                <a:latin typeface="Arial" pitchFamily="34" charset="0"/>
                <a:ea typeface="Arial" pitchFamily="34" charset="-122"/>
                <a:cs typeface="Arial" pitchFamily="34" charset="-120"/>
              </a:defRPr>
            </a:lvl1pPr>
          </a:lstStyle>
          <a:p>
            <a:pPr marL="0" indent="0" algn="l">
              <a:buNone/>
            </a:pPr>
            <a:r>
              <a:rPr lang="en-US" sz="1950" b="1">
                <a:solidFill>
                  <a:srgbClr val="03617A"/>
                </a:solidFill>
                <a:latin typeface="Arial" pitchFamily="34" charset="0"/>
                <a:ea typeface="Arial" pitchFamily="34" charset="-122"/>
                <a:cs typeface="Arial" pitchFamily="34" charset="-120"/>
              </a:rPr>
              <a:t>Title</a:t>
            </a:r>
            <a:endParaRPr lang="en-US" sz="1950"/>
          </a:p>
        </p:txBody>
      </p:sp>
      <p:sp>
        <p:nvSpPr>
          <p:cNvPr id="4" name="Shape 1"/>
          <p:cNvSpPr/>
          <p:nvPr/>
        </p:nvSpPr>
        <p:spPr>
          <a:xfrm>
            <a:off x="411480" y="768096"/>
            <a:ext cx="8318754" cy="0"/>
          </a:xfrm>
          <a:prstGeom prst="line">
            <a:avLst/>
          </a:prstGeom>
          <a:noFill/>
          <a:ln w="12700">
            <a:solidFill>
              <a:srgbClr val="C9D9DF"/>
            </a:solidFill>
            <a:prstDash val="solid"/>
          </a:ln>
        </p:spPr>
      </p:sp>
      <p:sp>
        <p:nvSpPr>
          <p:cNvPr id="5" name="Shape 2"/>
          <p:cNvSpPr/>
          <p:nvPr/>
        </p:nvSpPr>
        <p:spPr>
          <a:xfrm>
            <a:off x="411480" y="4800600"/>
            <a:ext cx="8318754" cy="0"/>
          </a:xfrm>
          <a:prstGeom prst="line">
            <a:avLst/>
          </a:prstGeom>
          <a:noFill/>
          <a:ln w="9525">
            <a:solidFill>
              <a:srgbClr val="C9D9DF"/>
            </a:solidFill>
            <a:prstDash val="solid"/>
          </a:ln>
        </p:spPr>
      </p:sp>
      <p:sp>
        <p:nvSpPr>
          <p:cNvPr id="6" name="Text 3"/>
          <p:cNvSpPr/>
          <p:nvPr/>
        </p:nvSpPr>
        <p:spPr>
          <a:xfrm>
            <a:off x="411480" y="4841748"/>
            <a:ext cx="2743200" cy="205740"/>
          </a:xfrm>
          <a:prstGeom prst="rect">
            <a:avLst/>
          </a:prstGeom>
          <a:noFill/>
          <a:ln/>
        </p:spPr>
        <p:txBody>
          <a:bodyPr wrap="square" rtlCol="0" anchor="ctr"/>
          <a:lstStyle/>
          <a:p>
            <a:pPr marL="0" indent="0" algn="l">
              <a:buNone/>
            </a:pPr>
            <a:r>
              <a:rPr lang="en-US" sz="675">
                <a:solidFill>
                  <a:srgbClr val="4A5660"/>
                </a:solidFill>
                <a:latin typeface="Arial" pitchFamily="34" charset="0"/>
                <a:ea typeface="Arial" pitchFamily="34" charset="-122"/>
                <a:cs typeface="Arial" pitchFamily="34" charset="-120"/>
              </a:rPr>
              <a:t>DOM.IOWA.GOV</a:t>
            </a:r>
            <a:endParaRPr lang="en-US" sz="675"/>
          </a:p>
        </p:txBody>
      </p:sp>
      <p:pic>
        <p:nvPicPr>
          <p:cNvPr id="7" name="Image 0" descr="/home/claude/assets/iowa_dom_logo.jpg"/>
          <p:cNvPicPr>
            <a:picLocks noChangeAspect="1"/>
          </p:cNvPicPr>
          <p:nvPr/>
        </p:nvPicPr>
        <p:blipFill>
          <a:blip r:embed="rId2"/>
          <a:stretch>
            <a:fillRect/>
          </a:stretch>
        </p:blipFill>
        <p:spPr>
          <a:xfrm>
            <a:off x="7703591" y="4821174"/>
            <a:ext cx="1028700" cy="132262"/>
          </a:xfrm>
          <a:prstGeom prst="rect">
            <a:avLst/>
          </a:prstGeom>
        </p:spPr>
      </p:pic>
      <p:sp>
        <p:nvSpPr>
          <p:cNvPr id="25" name="Slide Number Placeholder 0"/>
          <p:cNvSpPr>
            <a:spLocks noGrp="1"/>
          </p:cNvSpPr>
          <p:nvPr>
            <p:ph type="sldNum" sz="quarter" idx="4294967295"/>
          </p:nvPr>
        </p:nvSpPr>
        <p:spPr>
          <a:xfrm>
            <a:off x="4228986" y="4841748"/>
            <a:ext cx="685800" cy="205740"/>
          </a:xfrm>
          <a:prstGeom prst="rect">
            <a:avLst/>
          </a:prstGeom>
          <a:extLst>
            <a:ext uri="{C572A759-6A51-4108-AA02-DFA0A04FC94B}">
              <ma14:wrappingTextBoxFlag xmlns:ma14="http://schemas.microsoft.com/office/mac/drawingml/2011/main" xmlns="" val="0"/>
            </a:ext>
          </a:extLst>
        </p:spPr>
        <p:txBody>
          <a:bodyPr/>
          <a:lstStyle>
            <a:lvl1pPr>
              <a:defRPr sz="675">
                <a:solidFill>
                  <a:srgbClr val="4A5660"/>
                </a:solidFill>
                <a:latin typeface="Arial"/>
                <a:ea typeface="Arial"/>
                <a:cs typeface="Arial"/>
              </a:defRPr>
            </a:lvl1pPr>
          </a:lstStyle>
          <a:p>
            <a:pPr algn="ctr"/>
            <a:fld id="{F7021451-1387-4CA6-816F-3879F97B5CBC}" type="slidenum">
              <a:rPr lang="en-US" b="0"/>
              <a:t>‹#›</a:t>
            </a:fld>
            <a:endParaRPr lang="en-US"/>
          </a:p>
        </p:txBody>
      </p:sp>
    </p:spTree>
    <p:extLst>
      <p:ext uri="{BB962C8B-B14F-4D97-AF65-F5344CB8AC3E}">
        <p14:creationId xmlns:p14="http://schemas.microsoft.com/office/powerpoint/2010/main" val="2709797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3400" y="224350"/>
            <a:ext cx="8228100" cy="558000"/>
          </a:xfrm>
          <a:prstGeom prst="rect">
            <a:avLst/>
          </a:prstGeom>
          <a:noFill/>
          <a:ln>
            <a:noFill/>
          </a:ln>
        </p:spPr>
        <p:txBody>
          <a:bodyPr spcFirstLastPara="1" wrap="square" lIns="71100" tIns="35550" rIns="71100" bIns="35550" anchor="t" anchorCtr="0">
            <a:noAutofit/>
          </a:bodyPr>
          <a:lstStyle>
            <a:lvl1pPr marR="0" lvl="0" algn="l" rtl="0">
              <a:lnSpc>
                <a:spcPct val="90000"/>
              </a:lnSpc>
              <a:spcBef>
                <a:spcPts val="0"/>
              </a:spcBef>
              <a:spcAft>
                <a:spcPts val="0"/>
              </a:spcAft>
              <a:buClr>
                <a:srgbClr val="03617A"/>
              </a:buClr>
              <a:buSzPts val="3400"/>
              <a:buFont typeface="Work Sans Black"/>
              <a:buNone/>
              <a:defRPr sz="3400" i="0" u="none" strike="noStrike" cap="none">
                <a:solidFill>
                  <a:srgbClr val="03617A"/>
                </a:solidFill>
                <a:latin typeface="Work Sans Black"/>
                <a:ea typeface="Work Sans Black"/>
                <a:cs typeface="Work Sans Black"/>
                <a:sym typeface="Work Sans Black"/>
              </a:defRPr>
            </a:lvl1pPr>
            <a:lvl2pPr lvl="1" rtl="0">
              <a:spcBef>
                <a:spcPts val="0"/>
              </a:spcBef>
              <a:spcAft>
                <a:spcPts val="0"/>
              </a:spcAft>
              <a:buSzPts val="1200"/>
              <a:buNone/>
              <a:defRPr sz="1500"/>
            </a:lvl2pPr>
            <a:lvl3pPr lvl="2" rtl="0">
              <a:spcBef>
                <a:spcPts val="0"/>
              </a:spcBef>
              <a:spcAft>
                <a:spcPts val="0"/>
              </a:spcAft>
              <a:buSzPts val="1200"/>
              <a:buNone/>
              <a:defRPr sz="1500"/>
            </a:lvl3pPr>
            <a:lvl4pPr lvl="3" rtl="0">
              <a:spcBef>
                <a:spcPts val="0"/>
              </a:spcBef>
              <a:spcAft>
                <a:spcPts val="0"/>
              </a:spcAft>
              <a:buSzPts val="1200"/>
              <a:buNone/>
              <a:defRPr sz="1500"/>
            </a:lvl4pPr>
            <a:lvl5pPr lvl="4" rtl="0">
              <a:spcBef>
                <a:spcPts val="0"/>
              </a:spcBef>
              <a:spcAft>
                <a:spcPts val="0"/>
              </a:spcAft>
              <a:buSzPts val="1200"/>
              <a:buNone/>
              <a:defRPr sz="1500"/>
            </a:lvl5pPr>
            <a:lvl6pPr lvl="5" rtl="0">
              <a:spcBef>
                <a:spcPts val="0"/>
              </a:spcBef>
              <a:spcAft>
                <a:spcPts val="0"/>
              </a:spcAft>
              <a:buSzPts val="1200"/>
              <a:buNone/>
              <a:defRPr sz="1500"/>
            </a:lvl6pPr>
            <a:lvl7pPr lvl="6" rtl="0">
              <a:spcBef>
                <a:spcPts val="0"/>
              </a:spcBef>
              <a:spcAft>
                <a:spcPts val="0"/>
              </a:spcAft>
              <a:buSzPts val="1200"/>
              <a:buNone/>
              <a:defRPr sz="1500"/>
            </a:lvl7pPr>
            <a:lvl8pPr lvl="7" rtl="0">
              <a:spcBef>
                <a:spcPts val="0"/>
              </a:spcBef>
              <a:spcAft>
                <a:spcPts val="0"/>
              </a:spcAft>
              <a:buSzPts val="1200"/>
              <a:buNone/>
              <a:defRPr sz="1500"/>
            </a:lvl8pPr>
            <a:lvl9pPr lvl="8" rtl="0">
              <a:spcBef>
                <a:spcPts val="0"/>
              </a:spcBef>
              <a:spcAft>
                <a:spcPts val="0"/>
              </a:spcAft>
              <a:buSzPts val="1200"/>
              <a:buNone/>
              <a:defRPr sz="1500"/>
            </a:lvl9pPr>
          </a:lstStyle>
          <a:p>
            <a:endParaRPr/>
          </a:p>
        </p:txBody>
      </p:sp>
      <p:sp>
        <p:nvSpPr>
          <p:cNvPr id="7" name="Google Shape;7;p1"/>
          <p:cNvSpPr txBox="1">
            <a:spLocks noGrp="1"/>
          </p:cNvSpPr>
          <p:nvPr>
            <p:ph type="body" idx="1"/>
          </p:nvPr>
        </p:nvSpPr>
        <p:spPr>
          <a:xfrm>
            <a:off x="453400" y="929100"/>
            <a:ext cx="8228100" cy="3634500"/>
          </a:xfrm>
          <a:prstGeom prst="rect">
            <a:avLst/>
          </a:prstGeom>
          <a:noFill/>
          <a:ln>
            <a:noFill/>
          </a:ln>
        </p:spPr>
        <p:txBody>
          <a:bodyPr spcFirstLastPara="1" wrap="square" lIns="71100" tIns="35550" rIns="71100" bIns="35550" anchor="t" anchorCtr="0">
            <a:noAutofit/>
          </a:bodyPr>
          <a:lstStyle>
            <a:lvl1pPr marL="457200" marR="0" lvl="0" indent="-368300" algn="l" rtl="0">
              <a:lnSpc>
                <a:spcPct val="115000"/>
              </a:lnSpc>
              <a:spcBef>
                <a:spcPts val="900"/>
              </a:spcBef>
              <a:spcAft>
                <a:spcPts val="0"/>
              </a:spcAft>
              <a:buClr>
                <a:schemeClr val="dk1"/>
              </a:buClr>
              <a:buSzPts val="2200"/>
              <a:buFont typeface="Work Sans"/>
              <a:buChar char="•"/>
              <a:defRPr sz="220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i="0" u="none" strike="noStrike" cap="none">
                <a:solidFill>
                  <a:schemeClr val="dk1"/>
                </a:solidFill>
                <a:latin typeface="Work Sans"/>
                <a:ea typeface="Work Sans"/>
                <a:cs typeface="Work Sans"/>
                <a:sym typeface="Work Sans"/>
              </a:defRPr>
            </a:lvl9pPr>
          </a:lstStyle>
          <a:p>
            <a:endParaRPr/>
          </a:p>
        </p:txBody>
      </p:sp>
      <p:pic>
        <p:nvPicPr>
          <p:cNvPr id="8" name="Google Shape;8;p1" descr="Iowa logo - Freedom to Flourish"/>
          <p:cNvPicPr preferRelativeResize="0"/>
          <p:nvPr/>
        </p:nvPicPr>
        <p:blipFill rotWithShape="1">
          <a:blip r:embed="rId12">
            <a:alphaModFix/>
          </a:blip>
          <a:srcRect l="4365" t="10128" r="3731" b="10564"/>
          <a:stretch/>
        </p:blipFill>
        <p:spPr>
          <a:xfrm>
            <a:off x="7635150" y="4585898"/>
            <a:ext cx="1508850" cy="5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dxtraining.iowa.gov/digital-services/qualtrics/highlight-stories/dials-new-data-intake-syste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engage.iowa.gov/jfe/form/SV_8IzFtVt2ElvZpUW" TargetMode="Externa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roles-and-assigned-user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dxtraining.iowa.gov/digital-services/qualtrics/understanding-qualtrics-cx/guide-publish/survey-publication-workflow"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dxtraining.iowa.gov/digital-services/qualtrics/understanding-qualtrics-cx/guide-publish" TargetMode="Externa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dxtraining.iowa.gov/digital-services/qualtrics/understanding-qualtrics-cx/guide-publish"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dxtraining.iowa.gov/digital-services/qualtrics/understanding-qualtrics-cx/guide-publish"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dxtraining.iowa.gov/digital-services/qualtrics/understanding-qualtrics-cx/guide-publish"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dxtraining.iowa.gov/digital-services/qualtrics/understanding-qualtrics-cx/guide-publish"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dxtraining.iowa.gov/digital-services/qualtrics/understanding-qualtrics-cx/guide-publish"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dxtraining.iowa.gov/digital-services/qualtrics/understanding-qualtrics-cx/guide-publish"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how-do-i-submit-qualtrics-request"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dxtraining.iowa.gov/digital-services/qualtrics/understanding-qualtrics-cx/guide-publish" TargetMode="External"/><Relationship Id="rId4" Type="http://schemas.openxmlformats.org/officeDocument/2006/relationships/hyperlink" Target="https://dxtraining.iowa.gov/digital-services/qualtrics/understanding-qualtrics-cx/guide-publish/survey-publication-workflow"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how-do-i-locate-my-survey-id" TargetMode="External"/><Relationship Id="rId7" Type="http://schemas.openxmlformats.org/officeDocument/2006/relationships/hyperlink" Target="https://dxtraining.iowa.gov/digital-services/qualtrics/qualtrics-training-and-support/how-do-i-submit-qualtrics-reques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s://dxtraining.iowa.gov/digital-services/qualtrics/understanding-qualtrics-cx/guide-publish" TargetMode="External"/><Relationship Id="rId4" Type="http://schemas.openxmlformats.org/officeDocument/2006/relationships/hyperlink" Target="https://dxtraining.iowa.gov/digital-services/qualtrics/qualtrics-training-and-support/2-minute-tips/collaborating-qualtric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dxtraining.iowa.gov/digital-services/qualtrics/qualtrics-training-and-support/how-do-i-submit-qualtrics-request" TargetMode="External"/><Relationship Id="rId3" Type="http://schemas.openxmlformats.org/officeDocument/2006/relationships/hyperlink" Target="https://dxtraining.iowa.gov/digital-services/qualtrics/qualtrics-training-and-support/2-minute-tips/workflow-alerts-history" TargetMode="External"/><Relationship Id="rId7" Type="http://schemas.openxmlformats.org/officeDocument/2006/relationships/hyperlink" Target="https://dxtraining.iowa.gov/digital-services/qualtrics/qualtrics-training-and-support/qualtrics-office-hours-and-training-classes"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hyperlink" Target="https://dxtraining.iowa.gov/digital-services/qualtrics/understanding-qualtrics-cx/guide-publish" TargetMode="External"/><Relationship Id="rId4" Type="http://schemas.openxmlformats.org/officeDocument/2006/relationships/hyperlink" Target="https://dxtraining.iowa.gov/digital-services/qualtrics/understanding-qualtrics-cx/guide-publish/survey-publication-workflow"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https://dxtraining.iowa.gov/digital-services/qualtrics/understanding-qualtrics-cx/guide-publish"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hyperlink" Target="https://dxtraining.iowa.gov/digital-services/qualtrics/understanding-qualtrics-cx/guide-publish"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publish/survey-publication-workflow"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dxtraining.iowa.gov/digital-services/qualtrics/understanding-qualtrics-cx/guide-publish"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how-do-i-locate-my-survey-id" TargetMode="External"/><Relationship Id="rId7" Type="http://schemas.openxmlformats.org/officeDocument/2006/relationships/hyperlink" Target="https://dxtraining.iowa.gov/digital-services/qualtrics/qualtrics-training-and-support/how-do-i-submit-qualtrics-reques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hyperlink" Target="https://dxtraining.iowa.gov/digital-services/qualtrics/understanding-qualtrics-cx/guide-publish" TargetMode="External"/><Relationship Id="rId4" Type="http://schemas.openxmlformats.org/officeDocument/2006/relationships/hyperlink" Target="https://dxtraining.iowa.gov/digital-services/qualtrics/qualtrics-training-and-support/2-minute-tips/collaborating-qualtric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studios-and-dashboard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s://dxtraining.iowa.gov/digital-services/qualtrics/understanding-qualtrics-cx/guide-publish/survey-publication-workflow" TargetMode="External"/><Relationship Id="rId4" Type="http://schemas.openxmlformats.org/officeDocument/2006/relationships/hyperlink" Target="https://dxtraining.iowa.gov/digital-services/qualtrics/understanding-qualtrics-cx/guide-publish"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hyperlink" Target="https://dxtraining.iowa.gov/digital-services/qualtrics/qualtrics-training-and-support/how-do-i-submit-qualtrics-request" TargetMode="External"/><Relationship Id="rId5" Type="http://schemas.openxmlformats.org/officeDocument/2006/relationships/image" Target="../media/image22.png"/><Relationship Id="rId4" Type="http://schemas.openxmlformats.org/officeDocument/2006/relationships/hyperlink" Target="https://dxtraining.iowa.gov/digital-services/qualtrics/understanding-qualtrics-cx/guide-publish/survey-publication-workflow"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editing-published-survey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s://dxtraining.iowa.gov/digital-services/qualtrics/understanding-qualtrics-cx/guide-publish/survey-publication-workflow" TargetMode="External"/><Relationship Id="rId4" Type="http://schemas.openxmlformats.org/officeDocument/2006/relationships/hyperlink" Target="https://dxtraining.iowa.gov/digital-services/qualtrics/understanding-qualtrics-cx/guide-republish"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hyperlink" Target="https://dxtraining.iowa.gov/digital-services/qualtrics/understanding-qualtrics-cx/guide-publish/survey-publication-workflow"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dxtraining.iowa.gov/digital-services/qualtrics/qualtrics-training-and-support/how-do-i-submit-qualtrics-reques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s://dxtraining.iowa.gov/digital-services/qualtrics/understanding-qualtrics-cx/guide-publish/survey-publication-workflow"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hyperlink" Target="https://dxtraining.iowa.gov/digital-services/qualtrics/understanding-qualtrics-cx/guide-publish/survey-publication-workflow"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hyperlink" Target="https://dxtraining.iowa.gov/digital-services/qualtrics/understanding-qualtrics-cx/guide-publish/survey-publication-workflow"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hyperlink" Target="https://dxtraining.iowa.gov/digital-services/qualtrics/understanding-qualtrics-cx/guide-publish/survey-publication-workflow"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hyperlink" Target="https://dxtraining.iowa.gov/digital-services/qualtrics/understanding-qualtrics-cx/guide-publish/survey-publication-workflow"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dxtraining.iowa.gov/digital-services/qualtrics/understanding-qualtrics-cx/guide-publish/survey-publication-workflow"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republish"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s://dxtraining.iowa.gov/digital-services/qualtrics/understanding-qualtrics-cx/guide-publish/survey-publication-workflow" TargetMode="Externa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32.jpeg"/><Relationship Id="rId4" Type="http://schemas.openxmlformats.org/officeDocument/2006/relationships/hyperlink" Target="https://dxtraining.iowa.gov/digital-services/qualtrics/understanding-qualtrics-cx/guide-sensitive-data-policy"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hyperlink" Target="https://dxtraining.iowa.gov/digital-services/qualtrics/understanding-qualtrics-cx/guide-publish/survey-publication-workflow"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hyperlink" Target="https://dxtraining.iowa.gov/digital-services/qualtrics/understanding-qualtrics-cx/guide-publish/survey-publication-workflow"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how-do-i-submit-qualtrics-request"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dxtraining.iowa.gov/digital-services/qualtrics/understanding-qualtrics-cx/guide-sensitive-data-policy"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guide-sensitive-data-policy" TargetMode="External"/><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hyperlink" Target="https://dxtraining.iowa.gov/digital-services/qualtrics/understanding-qualtrics-cx/guide-publish/survey-publication-workflow"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hyperlink" Target="https://dxtraining.iowa.gov/digital-services/qualtrics/understanding-qualtrics-cx/guide-republish"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hyperlink" Target="https://dxtraining.iowa.gov/digital-services/qualtrics/understanding-qualtrics-cx/closed-loop-ticket-system"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hyperlink" Target="https://dxtraining.iowa.gov/digital-services/qualtrics/understanding-qualtrics-cx/email-templates-and-task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hyperlink" Target="https://dxtraining.iowa.gov/digital-services/qualtrics/understanding-qualtrics-cx/guide-creating-great-surveys"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s://dxtraining.iowa.gov/digital-services/qualtrics/understanding-qualtrics-cx/guide-editing-published-surveys"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hyperlink" Target="https://dxtraining.iowa.gov/digital-services/qualtrics/understanding-qualtrics-cx/branding-and-theming-survey"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hyperlink" Target="https://dxtraining.iowa.gov/digital-services/qualtrics/understanding-qualtrics-cx/guide-sensitive-data-policy"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hyperlink" Target="https://dxtraining.iowa.gov/digital-services/qualtrics/understanding-qualtrics-cx/user-types-qualtrics/participant-quick-start-guide"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qualtrics-guides-and-best-practices"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hyperlink" Target="https://dxtraining.iowa.gov/digital-services/qualtrics/understanding-qualtrics-cx/guide-creating-great-surveys/rating-scales-best-practices"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qualtrics-office-hours-and-training-classes"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https://dxtraining.iowa.gov/events/qualtrics-cx-dashboard-101-training"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qualtrics-office-hours-and-training-classes"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hyperlink" Target="https://dxtraining.iowa.gov/events/loop-and-merge-display-logic-block-branching-and-skip-logic-best-practices"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qualtrics-office-hours-and-training-classes"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s://dxtraining.iowa.gov/events/tuesdays-qualtrics-new-release-spotlight"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qualtrics-office-hours-and-training-classes" TargetMode="External"/><Relationship Id="rId7" Type="http://schemas.openxmlformats.org/officeDocument/2006/relationships/image" Target="../media/image55.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hyperlink" Target="https://dxtraining.iowa.gov/events/thursdays-qualtrics-live-office-hours" TargetMode="External"/><Relationship Id="rId4" Type="http://schemas.openxmlformats.org/officeDocument/2006/relationships/hyperlink" Target="https://dxtraining.iowa.gov/events/tuesdays-qualtrics-live-office-hours"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dxtraining.iowa.gov/digital-services/qualtrics/qualtrics-training-and-support" TargetMode="External"/><Relationship Id="rId2" Type="http://schemas.openxmlformats.org/officeDocument/2006/relationships/notesSlide" Target="../notesSlides/notesSlide69.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s://dxtraining.iowa.gov/digital-services/qualtrics/qualtrics-training-and-support#qualtrics-cx-support-and-strategy-expert-1-1-session" TargetMode="External"/></Relationships>
</file>

<file path=ppt/slides/_rels/slide72.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hyperlink" Target="https://dxtraining.iowa.gov/digital-services/qualtrics/qualtrics-training-and-support" TargetMode="External"/><Relationship Id="rId7" Type="http://schemas.openxmlformats.org/officeDocument/2006/relationships/image" Target="../media/image57.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hyperlink" Target="https://dxtraining.iowa.gov/qualtrics/qualtrics-training-and-support/qualtrics-basecamp-course-list" TargetMode="External"/><Relationship Id="rId5" Type="http://schemas.openxmlformats.org/officeDocument/2006/relationships/hyperlink" Target="https://dxtraining.iowa.gov/qualtrics/understanding-qualtrics-cx/get-started-surveys" TargetMode="External"/><Relationship Id="rId4" Type="http://schemas.openxmlformats.org/officeDocument/2006/relationships/hyperlink" Target="https://dxtraining.iowa.gov/qualtrics/qualtrics-training-and-support/qualtrics-demand-training" TargetMode="External"/><Relationship Id="rId9" Type="http://schemas.openxmlformats.org/officeDocument/2006/relationships/image" Target="../media/image5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hyperlink" Target="https://dxtraining.iowa.gov/digital-services/qualtrics/qualtrics-bulletins" TargetMode="External"/><Relationship Id="rId2" Type="http://schemas.openxmlformats.org/officeDocument/2006/relationships/notesSlide" Target="../notesSlides/notesSlide71.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hyperlink" Target="https://public.govdelivery.com/accounts/IACIO/subscriber/new?topic_id=IACIO_3189" TargetMode="External"/></Relationships>
</file>

<file path=ppt/slides/_rels/slide75.xml.rels><?xml version="1.0" encoding="UTF-8" standalone="yes"?>
<Relationships xmlns="http://schemas.openxmlformats.org/package/2006/relationships"><Relationship Id="rId2" Type="http://schemas.openxmlformats.org/officeDocument/2006/relationships/hyperlink" Target="https://dxtraining.iowa.gov/qualtrics/qualtrics-training-and-support/how-do-i-submit-qualtrics-request" TargetMode="Externa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hyperlink" Target="https://dxtraining.iowa.gov/digital-services/qualtrics/understanding-qualtrics-cx/how-do-i-locate-my-survey-id"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7.xml.rels><?xml version="1.0" encoding="UTF-8" standalone="yes"?>
<Relationships xmlns="http://schemas.openxmlformats.org/package/2006/relationships"><Relationship Id="rId3" Type="http://schemas.openxmlformats.org/officeDocument/2006/relationships/hyperlink" Target="https://dxtraining.iowa.gov/digital-services/qualtrics/qualtrics-bulletins"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10"/>
          <p:cNvSpPr txBox="1">
            <a:spLocks noGrp="1"/>
          </p:cNvSpPr>
          <p:nvPr>
            <p:ph type="title" idx="4294967295"/>
          </p:nvPr>
        </p:nvSpPr>
        <p:spPr>
          <a:xfrm>
            <a:off x="14288" y="3224213"/>
            <a:ext cx="9129712" cy="1092200"/>
          </a:xfrm>
          <a:prstGeom prst="rect">
            <a:avLst/>
          </a:prstGeom>
        </p:spPr>
        <p:txBody>
          <a:bodyPr spcFirstLastPara="1" wrap="square" lIns="71100" tIns="35550" rIns="71100" bIns="35550" anchor="t" anchorCtr="0">
            <a:noAutofit/>
          </a:bodyPr>
          <a:lstStyle/>
          <a:p>
            <a:pPr algn="ctr">
              <a:lnSpc>
                <a:spcPct val="100000"/>
              </a:lnSpc>
            </a:pPr>
            <a:r>
              <a:rPr lang="en-US" sz="3200">
                <a:solidFill>
                  <a:schemeClr val="dk2"/>
                </a:solidFill>
              </a:rPr>
              <a:t>Review and Approval Process Training: Best Practices and New Republishing Steps</a:t>
            </a:r>
            <a:endParaRPr lang="en-US"/>
          </a:p>
          <a:p>
            <a:pPr algn="ctr">
              <a:lnSpc>
                <a:spcPct val="100000"/>
              </a:lnSpc>
            </a:pPr>
            <a:r>
              <a:rPr lang="en-US" sz="3200">
                <a:solidFill>
                  <a:schemeClr val="dk2"/>
                </a:solidFill>
                <a:latin typeface="Work Sans"/>
                <a:ea typeface="Work Sans"/>
                <a:cs typeface="Work Sans"/>
                <a:sym typeface="Work Sans"/>
              </a:rPr>
              <a:t>October 27, 2026</a:t>
            </a:r>
            <a:endParaRPr sz="54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49047-50E7-137B-44EB-9BAF0325264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6000FF7-9499-9BFB-8EA5-B134E73FA774}"/>
              </a:ext>
            </a:extLst>
          </p:cNvPr>
          <p:cNvSpPr>
            <a:spLocks noGrp="1"/>
          </p:cNvSpPr>
          <p:nvPr>
            <p:ph type="ctrTitle"/>
          </p:nvPr>
        </p:nvSpPr>
        <p:spPr/>
        <p:txBody>
          <a:bodyPr/>
          <a:lstStyle/>
          <a:p>
            <a:r>
              <a:rPr lang="en-US"/>
              <a:t>Welcome</a:t>
            </a:r>
          </a:p>
        </p:txBody>
      </p:sp>
      <p:sp>
        <p:nvSpPr>
          <p:cNvPr id="6" name="Subtitle 5"/>
          <p:cNvSpPr>
            <a:spLocks noGrp="1"/>
          </p:cNvSpPr>
          <p:nvPr>
            <p:ph type="subTitle" idx="1"/>
          </p:nvPr>
        </p:nvSpPr>
        <p:spPr/>
        <p:txBody>
          <a:bodyPr/>
          <a:lstStyle/>
          <a:p>
            <a:r>
              <a:rPr lang="en-US"/>
              <a:t>Presented by Jessica Van </a:t>
            </a:r>
            <a:r>
              <a:rPr lang="en-US" err="1"/>
              <a:t>Heuveln</a:t>
            </a:r>
            <a:r>
              <a:rPr lang="en-US"/>
              <a:t>, Qualtrics Product Owner and CX Program Manager</a:t>
            </a:r>
          </a:p>
        </p:txBody>
      </p:sp>
    </p:spTree>
    <p:extLst>
      <p:ext uri="{BB962C8B-B14F-4D97-AF65-F5344CB8AC3E}">
        <p14:creationId xmlns:p14="http://schemas.microsoft.com/office/powerpoint/2010/main" val="2199768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2D3076-51EF-243F-4A8C-B2FC2C6E09D2}"/>
              </a:ext>
            </a:extLst>
          </p:cNvPr>
          <p:cNvSpPr>
            <a:spLocks noGrp="1"/>
          </p:cNvSpPr>
          <p:nvPr>
            <p:ph type="title"/>
          </p:nvPr>
        </p:nvSpPr>
        <p:spPr/>
        <p:txBody>
          <a:bodyPr/>
          <a:lstStyle/>
          <a:p>
            <a:r>
              <a:rPr lang="en-US"/>
              <a:t>Agenda</a:t>
            </a:r>
          </a:p>
        </p:txBody>
      </p:sp>
      <p:sp>
        <p:nvSpPr>
          <p:cNvPr id="2" name="Text Placeholder 1">
            <a:extLst>
              <a:ext uri="{FF2B5EF4-FFF2-40B4-BE49-F238E27FC236}">
                <a16:creationId xmlns:a16="http://schemas.microsoft.com/office/drawing/2014/main" id="{0C4627F5-4231-8A2A-4E61-5EEAFE310C5D}"/>
              </a:ext>
            </a:extLst>
          </p:cNvPr>
          <p:cNvSpPr>
            <a:spLocks noGrp="1"/>
          </p:cNvSpPr>
          <p:nvPr>
            <p:ph type="body" idx="1"/>
          </p:nvPr>
        </p:nvSpPr>
        <p:spPr/>
        <p:txBody>
          <a:bodyPr/>
          <a:lstStyle/>
          <a:p>
            <a:pPr marL="374650" indent="-285750">
              <a:lnSpc>
                <a:spcPct val="100000"/>
              </a:lnSpc>
              <a:buFont typeface="Arial" panose="020B0604020202020204" pitchFamily="34" charset="0"/>
              <a:buChar char="•"/>
            </a:pPr>
            <a:r>
              <a:rPr lang="en-US" sz="1400">
                <a:solidFill>
                  <a:srgbClr val="000000"/>
                </a:solidFill>
                <a:cs typeface="Arial"/>
              </a:rPr>
              <a:t>Welcome</a:t>
            </a:r>
          </a:p>
          <a:p>
            <a:pPr marL="374650" indent="-285750">
              <a:lnSpc>
                <a:spcPct val="100000"/>
              </a:lnSpc>
              <a:buFont typeface="Arial" panose="020B0604020202020204" pitchFamily="34" charset="0"/>
              <a:buChar char="•"/>
            </a:pPr>
            <a:r>
              <a:rPr lang="en-US" sz="1400">
                <a:solidFill>
                  <a:srgbClr val="000000"/>
                </a:solidFill>
                <a:cs typeface="Arial"/>
              </a:rPr>
              <a:t>Reflecting on Our First Year</a:t>
            </a:r>
          </a:p>
          <a:p>
            <a:pPr marL="374650" indent="-285750">
              <a:lnSpc>
                <a:spcPct val="100000"/>
              </a:lnSpc>
              <a:buFont typeface="Arial" panose="020B0604020202020204" pitchFamily="34" charset="0"/>
              <a:buChar char="•"/>
            </a:pPr>
            <a:r>
              <a:rPr lang="en-US" sz="1400">
                <a:solidFill>
                  <a:srgbClr val="000000"/>
                </a:solidFill>
                <a:cs typeface="Arial"/>
              </a:rPr>
              <a:t>Celebrating Excellence Across Iowa</a:t>
            </a:r>
            <a:br>
              <a:rPr lang="en-US" sz="1400" dirty="0">
                <a:cs typeface="Arial"/>
              </a:rPr>
            </a:br>
            <a:r>
              <a:rPr lang="en-US" sz="1400">
                <a:solidFill>
                  <a:srgbClr val="000000"/>
                </a:solidFill>
                <a:cs typeface="Arial"/>
              </a:rPr>
              <a:t>---------- Start Recording ----------</a:t>
            </a:r>
          </a:p>
          <a:p>
            <a:pPr marL="374650" indent="-285750">
              <a:lnSpc>
                <a:spcPct val="100000"/>
              </a:lnSpc>
              <a:buFont typeface="Arial" panose="020B0604020202020204" pitchFamily="34" charset="0"/>
              <a:buChar char="•"/>
            </a:pPr>
            <a:r>
              <a:rPr lang="en-US" sz="1400">
                <a:solidFill>
                  <a:srgbClr val="000000"/>
                </a:solidFill>
                <a:cs typeface="Arial"/>
              </a:rPr>
              <a:t>The Review &amp; Approval Process</a:t>
            </a:r>
          </a:p>
          <a:p>
            <a:pPr marL="374650" indent="-285750">
              <a:lnSpc>
                <a:spcPct val="100000"/>
              </a:lnSpc>
              <a:buFont typeface="Arial" panose="020B0604020202020204" pitchFamily="34" charset="0"/>
              <a:buChar char="•"/>
            </a:pPr>
            <a:r>
              <a:rPr lang="en-US" sz="1400">
                <a:solidFill>
                  <a:srgbClr val="000000"/>
                </a:solidFill>
                <a:cs typeface="Arial"/>
              </a:rPr>
              <a:t>New Republishing Steps (preview — live Nov. 4)</a:t>
            </a:r>
          </a:p>
          <a:p>
            <a:pPr marL="374650" indent="-285750">
              <a:lnSpc>
                <a:spcPct val="100000"/>
              </a:lnSpc>
              <a:buFont typeface="Arial,Sans-Serif" panose="020B0604020202020204" pitchFamily="34" charset="0"/>
              <a:buChar char="•"/>
            </a:pPr>
            <a:r>
              <a:rPr lang="en-US" sz="1400" dirty="0">
                <a:solidFill>
                  <a:srgbClr val="000000"/>
                </a:solidFill>
                <a:cs typeface="Arial"/>
              </a:rPr>
              <a:t>Sensitive Data </a:t>
            </a:r>
            <a:r>
              <a:rPr lang="en-US" sz="1400">
                <a:solidFill>
                  <a:srgbClr val="000000"/>
                </a:solidFill>
                <a:cs typeface="Arial"/>
              </a:rPr>
              <a:t>Policy</a:t>
            </a:r>
          </a:p>
          <a:p>
            <a:pPr marL="374650" indent="-285750">
              <a:lnSpc>
                <a:spcPct val="100000"/>
              </a:lnSpc>
              <a:buFont typeface="Arial,Sans-Serif" panose="020B0604020202020204" pitchFamily="34" charset="0"/>
              <a:buChar char="•"/>
            </a:pPr>
            <a:r>
              <a:rPr lang="en-US" sz="1400">
                <a:solidFill>
                  <a:srgbClr val="000000"/>
                </a:solidFill>
                <a:cs typeface="Arial"/>
              </a:rPr>
              <a:t>Best Practices &amp; Common Mishaps (Demonstration)</a:t>
            </a:r>
          </a:p>
          <a:p>
            <a:pPr marL="374650" indent="-285750">
              <a:lnSpc>
                <a:spcPct val="100000"/>
              </a:lnSpc>
              <a:buFont typeface="Arial" panose="020B0604020202020204" pitchFamily="34" charset="0"/>
              <a:buChar char="•"/>
            </a:pPr>
            <a:r>
              <a:rPr lang="en-US" sz="1400">
                <a:solidFill>
                  <a:srgbClr val="000000"/>
                </a:solidFill>
                <a:cs typeface="Arial"/>
              </a:rPr>
              <a:t>Top and New Guides</a:t>
            </a:r>
          </a:p>
          <a:p>
            <a:pPr marL="374650" indent="-285750">
              <a:lnSpc>
                <a:spcPct val="100000"/>
              </a:lnSpc>
              <a:buFont typeface="Arial" panose="020B0604020202020204" pitchFamily="34" charset="0"/>
              <a:buChar char="•"/>
            </a:pPr>
            <a:r>
              <a:rPr lang="en-US" sz="1400">
                <a:solidFill>
                  <a:srgbClr val="000000"/>
                </a:solidFill>
                <a:cs typeface="Arial"/>
              </a:rPr>
              <a:t>Support Options</a:t>
            </a:r>
          </a:p>
          <a:p>
            <a:pPr marL="374650" indent="-285750">
              <a:lnSpc>
                <a:spcPct val="100000"/>
              </a:lnSpc>
              <a:buFont typeface="Arial" panose="020B0604020202020204" pitchFamily="34" charset="0"/>
              <a:buChar char="•"/>
            </a:pPr>
            <a:r>
              <a:rPr lang="en-US" sz="1400">
                <a:solidFill>
                  <a:srgbClr val="000000"/>
                </a:solidFill>
                <a:cs typeface="Arial"/>
              </a:rPr>
              <a:t>Open Forum</a:t>
            </a:r>
          </a:p>
        </p:txBody>
      </p:sp>
    </p:spTree>
    <p:extLst>
      <p:ext uri="{BB962C8B-B14F-4D97-AF65-F5344CB8AC3E}">
        <p14:creationId xmlns:p14="http://schemas.microsoft.com/office/powerpoint/2010/main" val="623453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Reflecting on Our First Year</a:t>
            </a:r>
          </a:p>
        </p:txBody>
      </p:sp>
      <p:sp>
        <p:nvSpPr>
          <p:cNvPr id="6" name="Subtitle 5"/>
          <p:cNvSpPr>
            <a:spLocks noGrp="1"/>
          </p:cNvSpPr>
          <p:nvPr>
            <p:ph type="subTitle" idx="1"/>
          </p:nvPr>
        </p:nvSpPr>
        <p:spPr/>
        <p:txBody>
          <a:bodyPr/>
          <a:lstStyle/>
          <a:p>
            <a:r>
              <a:rPr lang="en-US"/>
              <a:t>The Enterprise Qualtrics Program</a:t>
            </a:r>
          </a:p>
          <a:p>
            <a:r>
              <a:rPr lang="en-US"/>
              <a:t>October 2025 – October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a:t>A Year of Growth, By the Numbers</a:t>
            </a:r>
          </a:p>
        </p:txBody>
      </p:sp>
      <p:sp>
        <p:nvSpPr>
          <p:cNvPr id="4" name="Intro"/>
          <p:cNvSpPr txBox="1"/>
          <p:nvPr/>
        </p:nvSpPr>
        <p:spPr>
          <a:xfrm>
            <a:off x="453500" y="950000"/>
            <a:ext cx="8228100" cy="700000"/>
          </a:xfrm>
          <a:prstGeom prst="rect">
            <a:avLst/>
          </a:prstGeom>
          <a:noFill/>
        </p:spPr>
        <p:txBody>
          <a:bodyPr wrap="square" anchor="t"/>
          <a:lstStyle/>
          <a:p>
            <a:r>
              <a:rPr lang="en-US" sz="1600">
                <a:latin typeface="Work Sans" pitchFamily="2" charset="0"/>
              </a:rPr>
              <a:t>In its first year, the program moved from launch to a governed, self-service model available to every State agency.</a:t>
            </a:r>
          </a:p>
        </p:txBody>
      </p:sp>
      <p:sp>
        <p:nvSpPr>
          <p:cNvPr id="600" name="StatNum0"/>
          <p:cNvSpPr txBox="1"/>
          <p:nvPr/>
        </p:nvSpPr>
        <p:spPr>
          <a:xfrm>
            <a:off x="450000" y="1750000"/>
            <a:ext cx="2748000" cy="900000"/>
          </a:xfrm>
          <a:prstGeom prst="rect">
            <a:avLst/>
          </a:prstGeom>
          <a:noFill/>
        </p:spPr>
        <p:txBody>
          <a:bodyPr wrap="square" anchor="b"/>
          <a:lstStyle/>
          <a:p>
            <a:pPr algn="ctr"/>
            <a:r>
              <a:rPr lang="en-US" sz="5400" b="1">
                <a:solidFill>
                  <a:srgbClr val="03617A"/>
                </a:solidFill>
                <a:latin typeface="Work Sans" pitchFamily="2" charset="0"/>
              </a:rPr>
              <a:t>24</a:t>
            </a:r>
          </a:p>
        </p:txBody>
      </p:sp>
      <p:sp>
        <p:nvSpPr>
          <p:cNvPr id="700" name="StatCap0"/>
          <p:cNvSpPr txBox="1"/>
          <p:nvPr/>
        </p:nvSpPr>
        <p:spPr>
          <a:xfrm>
            <a:off x="510000" y="2690000"/>
            <a:ext cx="2628000" cy="900000"/>
          </a:xfrm>
          <a:prstGeom prst="rect">
            <a:avLst/>
          </a:prstGeom>
          <a:noFill/>
        </p:spPr>
        <p:txBody>
          <a:bodyPr wrap="square" anchor="t"/>
          <a:lstStyle/>
          <a:p>
            <a:pPr algn="ctr"/>
            <a:r>
              <a:rPr lang="en-US" sz="1300">
                <a:solidFill>
                  <a:srgbClr val="262828"/>
                </a:solidFill>
                <a:latin typeface="Work Sans" pitchFamily="2" charset="0"/>
              </a:rPr>
              <a:t>agencies on the platform, with 522 users</a:t>
            </a:r>
          </a:p>
        </p:txBody>
      </p:sp>
      <p:sp>
        <p:nvSpPr>
          <p:cNvPr id="601" name="StatNum1"/>
          <p:cNvSpPr txBox="1"/>
          <p:nvPr/>
        </p:nvSpPr>
        <p:spPr>
          <a:xfrm>
            <a:off x="3198000" y="1750000"/>
            <a:ext cx="2748000" cy="900000"/>
          </a:xfrm>
          <a:prstGeom prst="rect">
            <a:avLst/>
          </a:prstGeom>
          <a:noFill/>
        </p:spPr>
        <p:txBody>
          <a:bodyPr wrap="square" anchor="b"/>
          <a:lstStyle/>
          <a:p>
            <a:pPr algn="ctr"/>
            <a:r>
              <a:rPr lang="en-US" sz="5400" b="1">
                <a:solidFill>
                  <a:srgbClr val="70C7B8"/>
                </a:solidFill>
                <a:latin typeface="Work Sans" pitchFamily="2" charset="0"/>
              </a:rPr>
              <a:t>330</a:t>
            </a:r>
          </a:p>
        </p:txBody>
      </p:sp>
      <p:sp>
        <p:nvSpPr>
          <p:cNvPr id="701" name="StatCap1"/>
          <p:cNvSpPr txBox="1"/>
          <p:nvPr/>
        </p:nvSpPr>
        <p:spPr>
          <a:xfrm>
            <a:off x="3258000" y="2690000"/>
            <a:ext cx="2628000" cy="900000"/>
          </a:xfrm>
          <a:prstGeom prst="rect">
            <a:avLst/>
          </a:prstGeom>
          <a:noFill/>
        </p:spPr>
        <p:txBody>
          <a:bodyPr wrap="square" anchor="t"/>
          <a:lstStyle/>
          <a:p>
            <a:pPr algn="ctr"/>
            <a:r>
              <a:rPr lang="en-US" sz="1300">
                <a:solidFill>
                  <a:srgbClr val="262828"/>
                </a:solidFill>
                <a:latin typeface="Work Sans" pitchFamily="2" charset="0"/>
              </a:rPr>
              <a:t>surveys and forms from 17 agencies; 245 published, 85 in flight</a:t>
            </a:r>
          </a:p>
        </p:txBody>
      </p:sp>
      <p:sp>
        <p:nvSpPr>
          <p:cNvPr id="602" name="StatNum2"/>
          <p:cNvSpPr txBox="1"/>
          <p:nvPr/>
        </p:nvSpPr>
        <p:spPr>
          <a:xfrm>
            <a:off x="5946000" y="1750000"/>
            <a:ext cx="2748000" cy="900000"/>
          </a:xfrm>
          <a:prstGeom prst="rect">
            <a:avLst/>
          </a:prstGeom>
          <a:noFill/>
        </p:spPr>
        <p:txBody>
          <a:bodyPr wrap="square" anchor="b"/>
          <a:lstStyle/>
          <a:p>
            <a:pPr algn="ctr"/>
            <a:r>
              <a:rPr lang="en-US" sz="5400" b="1">
                <a:solidFill>
                  <a:srgbClr val="E0A624"/>
                </a:solidFill>
                <a:latin typeface="Work Sans" pitchFamily="2" charset="0"/>
              </a:rPr>
              <a:t>96%</a:t>
            </a:r>
          </a:p>
        </p:txBody>
      </p:sp>
      <p:sp>
        <p:nvSpPr>
          <p:cNvPr id="702" name="StatCap2"/>
          <p:cNvSpPr txBox="1"/>
          <p:nvPr/>
        </p:nvSpPr>
        <p:spPr>
          <a:xfrm>
            <a:off x="6006000" y="2690000"/>
            <a:ext cx="2628000" cy="900000"/>
          </a:xfrm>
          <a:prstGeom prst="rect">
            <a:avLst/>
          </a:prstGeom>
          <a:noFill/>
        </p:spPr>
        <p:txBody>
          <a:bodyPr wrap="square" anchor="t"/>
          <a:lstStyle/>
          <a:p>
            <a:pPr algn="ctr"/>
            <a:r>
              <a:rPr lang="en-US" sz="1300">
                <a:solidFill>
                  <a:srgbClr val="262828"/>
                </a:solidFill>
                <a:latin typeface="Work Sans" pitchFamily="2" charset="0"/>
              </a:rPr>
              <a:t>of service tickets closed (925 of 963)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hasCustomPrompt="1"/>
          </p:nvPr>
        </p:nvSpPr>
        <p:spPr>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r>
              <a:rPr lang="en-US" sz="3400">
                <a:solidFill>
                  <a:srgbClr val="03617A"/>
                </a:solidFill>
                <a:latin typeface="Work Sans Black"/>
              </a:rPr>
              <a:t>Adoption by Agency</a:t>
            </a:r>
          </a:p>
        </p:txBody>
      </p:sp>
      <p:graphicFrame>
        <p:nvGraphicFramePr>
          <p:cNvPr id="3" name="Chart 0" descr="A greaph of users and survey and forms."/>
          <p:cNvGraphicFramePr/>
          <p:nvPr>
            <p:extLst>
              <p:ext uri="{D42A27DB-BD31-4B8C-83A1-F6EECF244321}">
                <p14:modId xmlns:p14="http://schemas.microsoft.com/office/powerpoint/2010/main" val="3873928008"/>
              </p:ext>
            </p:extLst>
          </p:nvPr>
        </p:nvGraphicFramePr>
        <p:xfrm>
          <a:off x="456129" y="775454"/>
          <a:ext cx="8318754" cy="240030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411480" y="3278624"/>
            <a:ext cx="8318754" cy="44577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nSpc>
                <a:spcPct val="115000"/>
              </a:lnSpc>
              <a:buNone/>
            </a:pPr>
            <a:r>
              <a:rPr lang="en-US" sz="1000">
                <a:solidFill>
                  <a:srgbClr val="4A5660"/>
                </a:solidFill>
                <a:latin typeface="Work Sans" pitchFamily="2" charset="0"/>
                <a:ea typeface="Arial" pitchFamily="34" charset="-122"/>
                <a:cs typeface="Arial"/>
              </a:rPr>
              <a:t>522 users total across 24 agencies; 330 surveys and forms. DOC, DOM, HHS, DE, and DIAL hold 65% of users. DOC, HHS, DE, DOM, and IWD account for 234 of 330 forms (71%). 7 agencies with users have not yet submitted a survey or form.</a:t>
            </a:r>
            <a:endParaRPr lang="en-US" sz="1000">
              <a:latin typeface="Work Sans" pitchFamily="2" charset="0"/>
              <a:cs typeface="Arial"/>
            </a:endParaRPr>
          </a:p>
        </p:txBody>
      </p:sp>
      <p:sp>
        <p:nvSpPr>
          <p:cNvPr id="5" name="Shape 2">
            <a:extLst>
              <a:ext uri="{C183D7F6-B498-43B3-948B-1728B52AA6E4}">
                <adec:decorative xmlns:adec="http://schemas.microsoft.com/office/drawing/2017/decorative" val="1"/>
              </a:ext>
            </a:extLst>
          </p:cNvPr>
          <p:cNvSpPr/>
          <p:nvPr/>
        </p:nvSpPr>
        <p:spPr>
          <a:xfrm>
            <a:off x="411480" y="3827264"/>
            <a:ext cx="2640330" cy="27432"/>
          </a:xfrm>
          <a:prstGeom prst="rect">
            <a:avLst/>
          </a:prstGeom>
          <a:solidFill>
            <a:srgbClr val="CFD7A1"/>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6" name="Shape 3">
            <a:extLst>
              <a:ext uri="{C183D7F6-B498-43B3-948B-1728B52AA6E4}">
                <adec:decorative xmlns:adec="http://schemas.microsoft.com/office/drawing/2017/decorative" val="1"/>
              </a:ext>
            </a:extLst>
          </p:cNvPr>
          <p:cNvSpPr/>
          <p:nvPr/>
        </p:nvSpPr>
        <p:spPr>
          <a:xfrm>
            <a:off x="411480" y="3854696"/>
            <a:ext cx="2640330" cy="658368"/>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7" name="Text 4"/>
          <p:cNvSpPr txBox="1"/>
          <p:nvPr/>
        </p:nvSpPr>
        <p:spPr>
          <a:xfrm>
            <a:off x="514350" y="3909560"/>
            <a:ext cx="2434590" cy="30861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500" b="1">
                <a:solidFill>
                  <a:srgbClr val="03617A"/>
                </a:solidFill>
                <a:latin typeface="Work Sans" pitchFamily="2" charset="0"/>
                <a:ea typeface="Arial" pitchFamily="34" charset="-122"/>
                <a:cs typeface="Arial" pitchFamily="34" charset="-120"/>
              </a:rPr>
              <a:t>24 of 24</a:t>
            </a:r>
            <a:endParaRPr lang="en-US" sz="1500">
              <a:latin typeface="Work Sans" pitchFamily="2" charset="0"/>
            </a:endParaRPr>
          </a:p>
        </p:txBody>
      </p:sp>
      <p:sp>
        <p:nvSpPr>
          <p:cNvPr id="8" name="Text 5"/>
          <p:cNvSpPr txBox="1"/>
          <p:nvPr/>
        </p:nvSpPr>
        <p:spPr>
          <a:xfrm>
            <a:off x="514350" y="4225028"/>
            <a:ext cx="2434590" cy="24003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788">
                <a:solidFill>
                  <a:srgbClr val="4A5660"/>
                </a:solidFill>
                <a:latin typeface="Work Sans" pitchFamily="2" charset="0"/>
                <a:ea typeface="Arial" pitchFamily="34" charset="-122"/>
                <a:cs typeface="Arial" pitchFamily="34" charset="-120"/>
              </a:rPr>
              <a:t>on EX</a:t>
            </a:r>
            <a:endParaRPr lang="en-US" sz="788">
              <a:latin typeface="Work Sans" pitchFamily="2" charset="0"/>
            </a:endParaRPr>
          </a:p>
        </p:txBody>
      </p:sp>
      <p:sp>
        <p:nvSpPr>
          <p:cNvPr id="9" name="Shape 6">
            <a:extLst>
              <a:ext uri="{C183D7F6-B498-43B3-948B-1728B52AA6E4}">
                <adec:decorative xmlns:adec="http://schemas.microsoft.com/office/drawing/2017/decorative" val="1"/>
              </a:ext>
            </a:extLst>
          </p:cNvPr>
          <p:cNvSpPr/>
          <p:nvPr/>
        </p:nvSpPr>
        <p:spPr>
          <a:xfrm>
            <a:off x="3250692" y="3827264"/>
            <a:ext cx="2640330" cy="27432"/>
          </a:xfrm>
          <a:prstGeom prst="rect">
            <a:avLst/>
          </a:prstGeom>
          <a:solidFill>
            <a:srgbClr val="CFD7A1"/>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0" name="Shape 7">
            <a:extLst>
              <a:ext uri="{C183D7F6-B498-43B3-948B-1728B52AA6E4}">
                <adec:decorative xmlns:adec="http://schemas.microsoft.com/office/drawing/2017/decorative" val="1"/>
              </a:ext>
            </a:extLst>
          </p:cNvPr>
          <p:cNvSpPr/>
          <p:nvPr/>
        </p:nvSpPr>
        <p:spPr>
          <a:xfrm>
            <a:off x="3250692" y="3854696"/>
            <a:ext cx="2640330" cy="658368"/>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1" name="Text 8"/>
          <p:cNvSpPr txBox="1"/>
          <p:nvPr/>
        </p:nvSpPr>
        <p:spPr>
          <a:xfrm>
            <a:off x="3353562" y="3909560"/>
            <a:ext cx="2434590" cy="30861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500" b="1">
                <a:solidFill>
                  <a:srgbClr val="03617A"/>
                </a:solidFill>
                <a:latin typeface="Work Sans" pitchFamily="2" charset="0"/>
                <a:ea typeface="Arial" pitchFamily="34" charset="-122"/>
                <a:cs typeface="Arial" pitchFamily="34" charset="-120"/>
              </a:rPr>
              <a:t>23 of 24</a:t>
            </a:r>
            <a:endParaRPr lang="en-US" sz="1500">
              <a:latin typeface="Work Sans" pitchFamily="2" charset="0"/>
            </a:endParaRPr>
          </a:p>
        </p:txBody>
      </p:sp>
      <p:sp>
        <p:nvSpPr>
          <p:cNvPr id="12" name="Text 9"/>
          <p:cNvSpPr txBox="1"/>
          <p:nvPr/>
        </p:nvSpPr>
        <p:spPr>
          <a:xfrm>
            <a:off x="3353562" y="4245602"/>
            <a:ext cx="2434590" cy="24003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788">
                <a:solidFill>
                  <a:srgbClr val="4A5660"/>
                </a:solidFill>
                <a:latin typeface="Work Sans" pitchFamily="2" charset="0"/>
                <a:ea typeface="Arial" pitchFamily="34" charset="-122"/>
                <a:cs typeface="Arial" pitchFamily="34" charset="-120"/>
              </a:rPr>
              <a:t>on DX</a:t>
            </a:r>
            <a:endParaRPr lang="en-US" sz="788">
              <a:latin typeface="Work Sans" pitchFamily="2" charset="0"/>
            </a:endParaRPr>
          </a:p>
        </p:txBody>
      </p:sp>
      <p:sp>
        <p:nvSpPr>
          <p:cNvPr id="13" name="Shape 10">
            <a:extLst>
              <a:ext uri="{C183D7F6-B498-43B3-948B-1728B52AA6E4}">
                <adec:decorative xmlns:adec="http://schemas.microsoft.com/office/drawing/2017/decorative" val="1"/>
              </a:ext>
            </a:extLst>
          </p:cNvPr>
          <p:cNvSpPr/>
          <p:nvPr/>
        </p:nvSpPr>
        <p:spPr>
          <a:xfrm>
            <a:off x="6089904" y="3827264"/>
            <a:ext cx="2640330" cy="27432"/>
          </a:xfrm>
          <a:prstGeom prst="rect">
            <a:avLst/>
          </a:prstGeom>
          <a:solidFill>
            <a:srgbClr val="CFD7A1"/>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4" name="Shape 11">
            <a:extLst>
              <a:ext uri="{C183D7F6-B498-43B3-948B-1728B52AA6E4}">
                <adec:decorative xmlns:adec="http://schemas.microsoft.com/office/drawing/2017/decorative" val="1"/>
              </a:ext>
            </a:extLst>
          </p:cNvPr>
          <p:cNvSpPr/>
          <p:nvPr/>
        </p:nvSpPr>
        <p:spPr>
          <a:xfrm>
            <a:off x="6089904" y="3854696"/>
            <a:ext cx="2640330" cy="658368"/>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5" name="Text 12"/>
          <p:cNvSpPr txBox="1"/>
          <p:nvPr/>
        </p:nvSpPr>
        <p:spPr>
          <a:xfrm>
            <a:off x="6192774" y="3909560"/>
            <a:ext cx="2434590" cy="30861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500" b="1">
                <a:solidFill>
                  <a:srgbClr val="03617A"/>
                </a:solidFill>
                <a:latin typeface="Work Sans" pitchFamily="2" charset="0"/>
                <a:ea typeface="Arial" pitchFamily="34" charset="-122"/>
                <a:cs typeface="Arial" pitchFamily="34" charset="-120"/>
              </a:rPr>
              <a:t>24 of 24</a:t>
            </a:r>
            <a:endParaRPr lang="en-US" sz="1500">
              <a:latin typeface="Work Sans" pitchFamily="2" charset="0"/>
            </a:endParaRPr>
          </a:p>
        </p:txBody>
      </p:sp>
      <p:sp>
        <p:nvSpPr>
          <p:cNvPr id="16" name="Text 13"/>
          <p:cNvSpPr txBox="1"/>
          <p:nvPr/>
        </p:nvSpPr>
        <p:spPr>
          <a:xfrm>
            <a:off x="6192774" y="4225028"/>
            <a:ext cx="2434590" cy="24003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788">
                <a:solidFill>
                  <a:srgbClr val="4A5660"/>
                </a:solidFill>
                <a:latin typeface="Work Sans" pitchFamily="2" charset="0"/>
                <a:ea typeface="Arial" pitchFamily="34" charset="-122"/>
                <a:cs typeface="Arial" pitchFamily="34" charset="-120"/>
              </a:rPr>
              <a:t>on CX</a:t>
            </a:r>
            <a:endParaRPr lang="en-US" sz="788">
              <a:latin typeface="Work Sans" pitchFamily="2" charset="0"/>
            </a:endParaRPr>
          </a:p>
        </p:txBody>
      </p:sp>
    </p:spTree>
    <p:extLst>
      <p:ext uri="{BB962C8B-B14F-4D97-AF65-F5344CB8AC3E}">
        <p14:creationId xmlns:p14="http://schemas.microsoft.com/office/powerpoint/2010/main" val="3802292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a:spLocks noGrp="1"/>
          </p:cNvSpPr>
          <p:nvPr>
            <p:ph type="title" hasCustomPrompt="1"/>
          </p:nvPr>
        </p:nvSpPr>
        <p:spPr>
          <a:prstGeom prst="rect">
            <a:avLst/>
          </a:prstGeom>
          <a:noFill/>
          <a:ln/>
        </p:spPr>
        <p:txBody>
          <a:bodyPr wrap="square"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3400">
                <a:solidFill>
                  <a:srgbClr val="03617A"/>
                </a:solidFill>
                <a:latin typeface="Work Sans Black"/>
              </a:rPr>
              <a:t>CX, DX, and EX at a Glance</a:t>
            </a:r>
          </a:p>
        </p:txBody>
      </p:sp>
      <p:sp>
        <p:nvSpPr>
          <p:cNvPr id="3" name="Text 1"/>
          <p:cNvSpPr txBox="1"/>
          <p:nvPr/>
        </p:nvSpPr>
        <p:spPr>
          <a:xfrm>
            <a:off x="300644" y="874366"/>
            <a:ext cx="8318754" cy="27432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800">
                <a:latin typeface="Work Sans"/>
                <a:ea typeface="Arial" pitchFamily="34" charset="-122"/>
                <a:cs typeface="Arial" pitchFamily="34" charset="-120"/>
              </a:rPr>
              <a:t>Highlights from the State's enterprise experience programs, all delivered under one master contract.</a:t>
            </a:r>
            <a:endParaRPr lang="en-US" sz="1800">
              <a:latin typeface="Work Sans"/>
            </a:endParaRPr>
          </a:p>
        </p:txBody>
      </p:sp>
      <p:sp>
        <p:nvSpPr>
          <p:cNvPr id="4" name="Shape 2">
            <a:extLst>
              <a:ext uri="{C183D7F6-B498-43B3-948B-1728B52AA6E4}">
                <adec:decorative xmlns:adec="http://schemas.microsoft.com/office/drawing/2017/decorative" val="1"/>
              </a:ext>
            </a:extLst>
          </p:cNvPr>
          <p:cNvSpPr/>
          <p:nvPr/>
        </p:nvSpPr>
        <p:spPr>
          <a:xfrm>
            <a:off x="300644" y="1405890"/>
            <a:ext cx="2640330" cy="34290"/>
          </a:xfrm>
          <a:prstGeom prst="rect">
            <a:avLst/>
          </a:prstGeom>
          <a:solidFill>
            <a:srgbClr val="03617A"/>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5" name="Shape 3">
            <a:extLst>
              <a:ext uri="{C183D7F6-B498-43B3-948B-1728B52AA6E4}">
                <adec:decorative xmlns:adec="http://schemas.microsoft.com/office/drawing/2017/decorative" val="1"/>
              </a:ext>
            </a:extLst>
          </p:cNvPr>
          <p:cNvSpPr/>
          <p:nvPr/>
        </p:nvSpPr>
        <p:spPr>
          <a:xfrm>
            <a:off x="300644" y="1440180"/>
            <a:ext cx="2640330" cy="3104457"/>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6" name="Text 4"/>
          <p:cNvSpPr txBox="1"/>
          <p:nvPr/>
        </p:nvSpPr>
        <p:spPr>
          <a:xfrm>
            <a:off x="424088" y="1529334"/>
            <a:ext cx="2393442" cy="20574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rgbClr val="03617A"/>
                </a:solidFill>
                <a:latin typeface="Work Sans"/>
                <a:ea typeface="Arial" pitchFamily="34" charset="-122"/>
                <a:cs typeface="Arial" pitchFamily="34" charset="-120"/>
              </a:rPr>
              <a:t>CX: Surveys &amp; Forms</a:t>
            </a:r>
            <a:endParaRPr lang="en-US" sz="1400">
              <a:latin typeface="Work Sans"/>
            </a:endParaRPr>
          </a:p>
        </p:txBody>
      </p:sp>
      <p:sp>
        <p:nvSpPr>
          <p:cNvPr id="7" name="Text 5"/>
          <p:cNvSpPr txBox="1"/>
          <p:nvPr/>
        </p:nvSpPr>
        <p:spPr>
          <a:xfrm>
            <a:off x="424088" y="1762506"/>
            <a:ext cx="2393442" cy="34290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950" b="1">
                <a:solidFill>
                  <a:srgbClr val="03617A"/>
                </a:solidFill>
                <a:latin typeface="Arial" pitchFamily="34" charset="0"/>
                <a:ea typeface="Arial" pitchFamily="34" charset="-122"/>
                <a:cs typeface="Arial" pitchFamily="34" charset="-120"/>
              </a:rPr>
              <a:t>330</a:t>
            </a:r>
            <a:endParaRPr lang="en-US" sz="1950"/>
          </a:p>
        </p:txBody>
      </p:sp>
      <p:sp>
        <p:nvSpPr>
          <p:cNvPr id="8" name="Text 6"/>
          <p:cNvSpPr txBox="1"/>
          <p:nvPr/>
        </p:nvSpPr>
        <p:spPr>
          <a:xfrm>
            <a:off x="424088" y="2119122"/>
            <a:ext cx="2393442" cy="274320"/>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00">
                <a:solidFill>
                  <a:srgbClr val="4A5660"/>
                </a:solidFill>
                <a:latin typeface="Work Sans"/>
                <a:ea typeface="Arial" pitchFamily="34" charset="-122"/>
                <a:cs typeface="Arial" pitchFamily="34" charset="-120"/>
              </a:rPr>
              <a:t>surveys and forms from 17 agencies; 245 published, 85 in flight</a:t>
            </a:r>
            <a:endParaRPr lang="en-US" sz="800">
              <a:latin typeface="Work Sans"/>
            </a:endParaRPr>
          </a:p>
        </p:txBody>
      </p:sp>
      <p:sp>
        <p:nvSpPr>
          <p:cNvPr id="9" name="Text 7"/>
          <p:cNvSpPr txBox="1"/>
          <p:nvPr/>
        </p:nvSpPr>
        <p:spPr>
          <a:xfrm>
            <a:off x="424088" y="2462022"/>
            <a:ext cx="2393442" cy="2221992"/>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nSpc>
                <a:spcPct val="115000"/>
              </a:lnSpc>
              <a:buNone/>
            </a:pPr>
            <a:r>
              <a:rPr lang="en-US" sz="1400">
                <a:solidFill>
                  <a:srgbClr val="000000"/>
                </a:solidFill>
                <a:latin typeface="Work Sans"/>
                <a:ea typeface="Arial" pitchFamily="34" charset="-122"/>
                <a:cs typeface="Arial"/>
              </a:rPr>
              <a:t>522 users across 24 agencies, with named approvers and champions in each. CX usage is essentially universal because every DX site runs the Accessibility Workflow, built on CX technology.</a:t>
            </a:r>
            <a:endParaRPr lang="en-US" sz="1400">
              <a:latin typeface="Work Sans"/>
              <a:cs typeface="Arial"/>
            </a:endParaRPr>
          </a:p>
        </p:txBody>
      </p:sp>
      <p:sp>
        <p:nvSpPr>
          <p:cNvPr id="10" name="Shape 8">
            <a:extLst>
              <a:ext uri="{C183D7F6-B498-43B3-948B-1728B52AA6E4}">
                <adec:decorative xmlns:adec="http://schemas.microsoft.com/office/drawing/2017/decorative" val="1"/>
              </a:ext>
            </a:extLst>
          </p:cNvPr>
          <p:cNvSpPr/>
          <p:nvPr/>
        </p:nvSpPr>
        <p:spPr>
          <a:xfrm>
            <a:off x="3139856" y="1405890"/>
            <a:ext cx="2640330" cy="34290"/>
          </a:xfrm>
          <a:prstGeom prst="rect">
            <a:avLst/>
          </a:prstGeom>
          <a:solidFill>
            <a:srgbClr val="70C7B8"/>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1" name="Shape 9">
            <a:extLst>
              <a:ext uri="{C183D7F6-B498-43B3-948B-1728B52AA6E4}">
                <adec:decorative xmlns:adec="http://schemas.microsoft.com/office/drawing/2017/decorative" val="1"/>
              </a:ext>
            </a:extLst>
          </p:cNvPr>
          <p:cNvSpPr/>
          <p:nvPr/>
        </p:nvSpPr>
        <p:spPr>
          <a:xfrm>
            <a:off x="3139856" y="1440180"/>
            <a:ext cx="2640330" cy="3104457"/>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2" name="Text 10"/>
          <p:cNvSpPr txBox="1"/>
          <p:nvPr/>
        </p:nvSpPr>
        <p:spPr>
          <a:xfrm>
            <a:off x="3263300" y="1529334"/>
            <a:ext cx="2393442" cy="20574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chemeClr val="accent1"/>
                </a:solidFill>
                <a:latin typeface="Work Sans"/>
                <a:ea typeface="Arial" pitchFamily="34" charset="-122"/>
                <a:cs typeface="Arial" pitchFamily="34" charset="-120"/>
              </a:rPr>
              <a:t>DX: Digital Experience</a:t>
            </a:r>
            <a:endParaRPr lang="en-US" sz="1400">
              <a:solidFill>
                <a:schemeClr val="accent1"/>
              </a:solidFill>
              <a:latin typeface="Work Sans"/>
            </a:endParaRPr>
          </a:p>
        </p:txBody>
      </p:sp>
      <p:sp>
        <p:nvSpPr>
          <p:cNvPr id="13" name="Text 11"/>
          <p:cNvSpPr txBox="1"/>
          <p:nvPr/>
        </p:nvSpPr>
        <p:spPr>
          <a:xfrm>
            <a:off x="3263300" y="1762506"/>
            <a:ext cx="2393442" cy="34290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950" b="1">
                <a:solidFill>
                  <a:schemeClr val="accent1"/>
                </a:solidFill>
                <a:latin typeface="Arial" pitchFamily="34" charset="0"/>
                <a:ea typeface="Arial" pitchFamily="34" charset="-122"/>
                <a:cs typeface="Arial" pitchFamily="34" charset="-120"/>
              </a:rPr>
              <a:t>20.1M</a:t>
            </a:r>
            <a:endParaRPr lang="en-US" sz="1950">
              <a:solidFill>
                <a:schemeClr val="accent1"/>
              </a:solidFill>
            </a:endParaRPr>
          </a:p>
        </p:txBody>
      </p:sp>
      <p:sp>
        <p:nvSpPr>
          <p:cNvPr id="14" name="Text 12"/>
          <p:cNvSpPr txBox="1"/>
          <p:nvPr/>
        </p:nvSpPr>
        <p:spPr>
          <a:xfrm>
            <a:off x="3263300" y="2119122"/>
            <a:ext cx="2393442" cy="274320"/>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25">
                <a:solidFill>
                  <a:srgbClr val="4A5660"/>
                </a:solidFill>
                <a:latin typeface="Work Sans" pitchFamily="2" charset="0"/>
                <a:ea typeface="Arial" pitchFamily="34" charset="-122"/>
                <a:cs typeface="Arial" pitchFamily="34" charset="-120"/>
              </a:rPr>
              <a:t>sessions on DX sites, Jul 2025–Oct 2026</a:t>
            </a:r>
            <a:endParaRPr lang="en-US" sz="825">
              <a:latin typeface="Work Sans" pitchFamily="2" charset="0"/>
            </a:endParaRPr>
          </a:p>
        </p:txBody>
      </p:sp>
      <p:sp>
        <p:nvSpPr>
          <p:cNvPr id="15" name="Text 13"/>
          <p:cNvSpPr txBox="1"/>
          <p:nvPr/>
        </p:nvSpPr>
        <p:spPr>
          <a:xfrm>
            <a:off x="3263300" y="2462022"/>
            <a:ext cx="2393442" cy="2221992"/>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nSpc>
                <a:spcPct val="115000"/>
              </a:lnSpc>
              <a:buNone/>
            </a:pPr>
            <a:r>
              <a:rPr lang="en-US" sz="1400">
                <a:solidFill>
                  <a:srgbClr val="000000"/>
                </a:solidFill>
                <a:latin typeface="Work Sans"/>
                <a:ea typeface="Arial" pitchFamily="34" charset="-122"/>
                <a:cs typeface="Arial"/>
              </a:rPr>
              <a:t>11,939 Feedback Tab submissions in the same period (excluding Accessibility). 23 of 24 agencies — DXA, the Feedback Tab, and Dashboards run on every migrated site except one.</a:t>
            </a:r>
            <a:endParaRPr lang="en-US" sz="1400">
              <a:latin typeface="Work Sans"/>
              <a:cs typeface="Arial"/>
            </a:endParaRPr>
          </a:p>
        </p:txBody>
      </p:sp>
      <p:sp>
        <p:nvSpPr>
          <p:cNvPr id="16" name="Shape 14">
            <a:extLst>
              <a:ext uri="{C183D7F6-B498-43B3-948B-1728B52AA6E4}">
                <adec:decorative xmlns:adec="http://schemas.microsoft.com/office/drawing/2017/decorative" val="1"/>
              </a:ext>
            </a:extLst>
          </p:cNvPr>
          <p:cNvSpPr/>
          <p:nvPr/>
        </p:nvSpPr>
        <p:spPr>
          <a:xfrm>
            <a:off x="5979068" y="1405890"/>
            <a:ext cx="2640330" cy="34290"/>
          </a:xfrm>
          <a:prstGeom prst="rect">
            <a:avLst/>
          </a:prstGeom>
          <a:solidFill>
            <a:srgbClr val="E0A624"/>
          </a:solidFill>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7" name="Shape 15">
            <a:extLst>
              <a:ext uri="{C183D7F6-B498-43B3-948B-1728B52AA6E4}">
                <adec:decorative xmlns:adec="http://schemas.microsoft.com/office/drawing/2017/decorative" val="1"/>
              </a:ext>
            </a:extLst>
          </p:cNvPr>
          <p:cNvSpPr/>
          <p:nvPr/>
        </p:nvSpPr>
        <p:spPr>
          <a:xfrm>
            <a:off x="5979068" y="1440180"/>
            <a:ext cx="2640330" cy="3104457"/>
          </a:xfrm>
          <a:prstGeom prst="rect">
            <a:avLst/>
          </a:prstGeom>
          <a:solidFill>
            <a:srgbClr val="EEF5F8"/>
          </a:solidFill>
          <a:ln w="9525">
            <a:solidFill>
              <a:srgbClr val="C9D9DF"/>
            </a:solidFill>
            <a:prstDash val="solid"/>
          </a:ln>
        </p:spPr>
        <p:txBody>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endParaRPr lang="en-US" sz="1013"/>
          </a:p>
        </p:txBody>
      </p:sp>
      <p:sp>
        <p:nvSpPr>
          <p:cNvPr id="18" name="Text 16"/>
          <p:cNvSpPr txBox="1"/>
          <p:nvPr/>
        </p:nvSpPr>
        <p:spPr>
          <a:xfrm>
            <a:off x="6102512" y="1529334"/>
            <a:ext cx="2393442" cy="20574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400" b="1">
                <a:solidFill>
                  <a:schemeClr val="accent3"/>
                </a:solidFill>
                <a:latin typeface="Work Sans"/>
                <a:ea typeface="Arial" pitchFamily="34" charset="-122"/>
                <a:cs typeface="Arial" pitchFamily="34" charset="-120"/>
              </a:rPr>
              <a:t>EX: Employee Experience</a:t>
            </a:r>
            <a:endParaRPr lang="en-US" sz="1400">
              <a:solidFill>
                <a:schemeClr val="accent3"/>
              </a:solidFill>
              <a:latin typeface="Work Sans"/>
            </a:endParaRPr>
          </a:p>
        </p:txBody>
      </p:sp>
      <p:sp>
        <p:nvSpPr>
          <p:cNvPr id="19" name="Text 17"/>
          <p:cNvSpPr txBox="1"/>
          <p:nvPr/>
        </p:nvSpPr>
        <p:spPr>
          <a:xfrm>
            <a:off x="6102512" y="1762506"/>
            <a:ext cx="2393442" cy="342900"/>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950" b="1">
                <a:solidFill>
                  <a:schemeClr val="accent3"/>
                </a:solidFill>
                <a:latin typeface="Arial" pitchFamily="34" charset="0"/>
                <a:ea typeface="Arial" pitchFamily="34" charset="-122"/>
                <a:cs typeface="Arial" pitchFamily="34" charset="-120"/>
              </a:rPr>
              <a:t>24 of 24</a:t>
            </a:r>
            <a:endParaRPr lang="en-US" sz="1950">
              <a:solidFill>
                <a:schemeClr val="accent3"/>
              </a:solidFill>
            </a:endParaRPr>
          </a:p>
        </p:txBody>
      </p:sp>
      <p:sp>
        <p:nvSpPr>
          <p:cNvPr id="20" name="Text 18"/>
          <p:cNvSpPr txBox="1"/>
          <p:nvPr/>
        </p:nvSpPr>
        <p:spPr>
          <a:xfrm>
            <a:off x="6102512" y="2119122"/>
            <a:ext cx="2393442" cy="274320"/>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25">
                <a:solidFill>
                  <a:srgbClr val="4A5660"/>
                </a:solidFill>
                <a:latin typeface="Work Sans" pitchFamily="2" charset="0"/>
                <a:ea typeface="Arial" pitchFamily="34" charset="-122"/>
                <a:cs typeface="Arial" pitchFamily="34" charset="-120"/>
              </a:rPr>
              <a:t>agencies on EX</a:t>
            </a:r>
            <a:endParaRPr lang="en-US" sz="825">
              <a:latin typeface="Work Sans" pitchFamily="2" charset="0"/>
            </a:endParaRPr>
          </a:p>
        </p:txBody>
      </p:sp>
      <p:sp>
        <p:nvSpPr>
          <p:cNvPr id="21" name="Text 19"/>
          <p:cNvSpPr txBox="1"/>
          <p:nvPr/>
        </p:nvSpPr>
        <p:spPr>
          <a:xfrm>
            <a:off x="6102512" y="2462022"/>
            <a:ext cx="2393442" cy="1943723"/>
          </a:xfrm>
          <a:prstGeom prst="rect">
            <a:avLst/>
          </a:prstGeom>
          <a:noFill/>
          <a:ln/>
        </p:spPr>
        <p:txBody>
          <a:bodyPr wrap="square" lIns="0" tIns="0" rIns="0" bIns="0" rtlCol="0" anchor="t"/>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nSpc>
                <a:spcPct val="115000"/>
              </a:lnSpc>
              <a:buNone/>
            </a:pPr>
            <a:r>
              <a:rPr lang="en-US" sz="1400">
                <a:solidFill>
                  <a:srgbClr val="000000"/>
                </a:solidFill>
                <a:latin typeface="Work Sans"/>
                <a:ea typeface="Arial" pitchFamily="34" charset="-122"/>
                <a:cs typeface="Arial"/>
              </a:rPr>
              <a:t>All State of Iowa employees take part in the Engagement / Pulse Survey. Onboarding and offboarding workflows were implemented this year.</a:t>
            </a:r>
            <a:endParaRPr lang="en-US" sz="1400">
              <a:latin typeface="Work Sans"/>
              <a:cs typeface="Arial"/>
            </a:endParaRPr>
          </a:p>
        </p:txBody>
      </p:sp>
    </p:spTree>
    <p:extLst>
      <p:ext uri="{BB962C8B-B14F-4D97-AF65-F5344CB8AC3E}">
        <p14:creationId xmlns:p14="http://schemas.microsoft.com/office/powerpoint/2010/main" val="602872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A78F1-07A6-9D37-F87F-52222EC5879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FD9AFA-95C1-BDB5-5E9D-D74FC03000CD}"/>
              </a:ext>
            </a:extLst>
          </p:cNvPr>
          <p:cNvSpPr>
            <a:spLocks noGrp="1"/>
          </p:cNvSpPr>
          <p:nvPr>
            <p:ph type="body" idx="1"/>
          </p:nvPr>
        </p:nvSpPr>
        <p:spPr/>
        <p:txBody>
          <a:bodyPr/>
          <a:lstStyle/>
          <a:p>
            <a:pPr marL="88900" indent="0">
              <a:buNone/>
            </a:pPr>
            <a:r>
              <a:rPr lang="en-US" sz="2400" b="1">
                <a:solidFill>
                  <a:schemeClr val="accent3"/>
                </a:solidFill>
              </a:rPr>
              <a:t>Self Service</a:t>
            </a:r>
          </a:p>
          <a:p>
            <a:pPr>
              <a:lnSpc>
                <a:spcPct val="114999"/>
              </a:lnSpc>
            </a:pPr>
            <a:r>
              <a:rPr lang="en-US" sz="1200" b="1">
                <a:cs typeface="Arial"/>
              </a:rPr>
              <a:t>93 </a:t>
            </a:r>
            <a:r>
              <a:rPr lang="en-US" sz="1200">
                <a:cs typeface="Arial"/>
              </a:rPr>
              <a:t>training pages: </a:t>
            </a:r>
            <a:r>
              <a:rPr lang="en-US" sz="1200" b="1">
                <a:cs typeface="Arial"/>
              </a:rPr>
              <a:t>10,084</a:t>
            </a:r>
            <a:r>
              <a:rPr lang="en-US" sz="1200">
                <a:cs typeface="Arial"/>
              </a:rPr>
              <a:t> views, 7,248 sessions, 76% engaged.</a:t>
            </a:r>
            <a:endParaRPr lang="en-US" sz="1200"/>
          </a:p>
          <a:p>
            <a:pPr>
              <a:lnSpc>
                <a:spcPct val="114999"/>
              </a:lnSpc>
            </a:pPr>
            <a:r>
              <a:rPr lang="en-US" sz="1200" b="1">
                <a:cs typeface="Arial"/>
              </a:rPr>
              <a:t>23</a:t>
            </a:r>
            <a:r>
              <a:rPr lang="en-US" sz="1200">
                <a:cs typeface="Arial"/>
              </a:rPr>
              <a:t> training videos:</a:t>
            </a:r>
            <a:r>
              <a:rPr lang="en-US" sz="1200" b="1">
                <a:cs typeface="Arial"/>
              </a:rPr>
              <a:t> 2,911 </a:t>
            </a:r>
            <a:r>
              <a:rPr lang="en-US" sz="1200">
                <a:cs typeface="Arial"/>
              </a:rPr>
              <a:t>views.</a:t>
            </a:r>
            <a:endParaRPr lang="en-US" sz="1200"/>
          </a:p>
          <a:p>
            <a:pPr>
              <a:lnSpc>
                <a:spcPct val="114999"/>
              </a:lnSpc>
            </a:pPr>
            <a:r>
              <a:rPr lang="en-US" sz="1200">
                <a:cs typeface="Arial"/>
              </a:rPr>
              <a:t>The four launch recordings drew 1,198 views, versus 102 live attendees.</a:t>
            </a:r>
          </a:p>
          <a:p>
            <a:pPr>
              <a:lnSpc>
                <a:spcPct val="114999"/>
              </a:lnSpc>
            </a:pPr>
            <a:r>
              <a:rPr lang="en-US" sz="1200">
                <a:cs typeface="Arial"/>
              </a:rPr>
              <a:t>925 of </a:t>
            </a:r>
            <a:r>
              <a:rPr lang="en-US" sz="1200" b="1">
                <a:cs typeface="Arial"/>
              </a:rPr>
              <a:t>963</a:t>
            </a:r>
            <a:r>
              <a:rPr lang="en-US" sz="1200">
                <a:cs typeface="Arial"/>
              </a:rPr>
              <a:t> service tickets closed — a 96% close rate.</a:t>
            </a:r>
          </a:p>
          <a:p>
            <a:pPr>
              <a:lnSpc>
                <a:spcPct val="114999"/>
              </a:lnSpc>
            </a:pPr>
            <a:r>
              <a:rPr lang="en-US" sz="1200" b="1">
                <a:cs typeface="Arial"/>
              </a:rPr>
              <a:t>86</a:t>
            </a:r>
            <a:r>
              <a:rPr lang="en-US" sz="1200">
                <a:cs typeface="Arial"/>
              </a:rPr>
              <a:t> office hours held, with </a:t>
            </a:r>
            <a:r>
              <a:rPr lang="en-US" sz="1200" b="1">
                <a:cs typeface="Arial"/>
              </a:rPr>
              <a:t>774</a:t>
            </a:r>
            <a:r>
              <a:rPr lang="en-US" sz="1200">
                <a:cs typeface="Arial"/>
              </a:rPr>
              <a:t> total attendee entries.</a:t>
            </a:r>
            <a:endParaRPr lang="en-US" sz="1200"/>
          </a:p>
          <a:p>
            <a:pPr>
              <a:lnSpc>
                <a:spcPct val="114999"/>
              </a:lnSpc>
            </a:pPr>
            <a:r>
              <a:rPr lang="en-US" sz="1200">
                <a:cs typeface="Arial"/>
              </a:rPr>
              <a:t>Average attendance per session rose from 5.7 to 11.2</a:t>
            </a:r>
            <a:endParaRPr lang="en-US" sz="1200"/>
          </a:p>
          <a:p>
            <a:pPr marL="88900" indent="0">
              <a:lnSpc>
                <a:spcPct val="114999"/>
              </a:lnSpc>
              <a:buNone/>
            </a:pPr>
            <a:endParaRPr lang="en-US" sz="2000" b="1"/>
          </a:p>
        </p:txBody>
      </p:sp>
      <p:sp>
        <p:nvSpPr>
          <p:cNvPr id="3" name="Title 2">
            <a:extLst>
              <a:ext uri="{FF2B5EF4-FFF2-40B4-BE49-F238E27FC236}">
                <a16:creationId xmlns:a16="http://schemas.microsoft.com/office/drawing/2014/main" id="{9B07CF7F-A53D-FC49-5B35-0845B875C42F}"/>
              </a:ext>
            </a:extLst>
          </p:cNvPr>
          <p:cNvSpPr>
            <a:spLocks noGrp="1"/>
          </p:cNvSpPr>
          <p:nvPr>
            <p:ph type="title"/>
          </p:nvPr>
        </p:nvSpPr>
        <p:spPr/>
        <p:txBody>
          <a:bodyPr/>
          <a:lstStyle/>
          <a:p>
            <a:pPr defTabSz="685800"/>
            <a:r>
              <a:rPr lang="en-US" kern="1200">
                <a:ea typeface="+mn-ea"/>
                <a:cs typeface="+mn-cs"/>
              </a:rPr>
              <a:t>Self-Service &amp; Communication</a:t>
            </a:r>
          </a:p>
        </p:txBody>
      </p:sp>
      <p:sp>
        <p:nvSpPr>
          <p:cNvPr id="4" name="Text Placeholder 3">
            <a:extLst>
              <a:ext uri="{FF2B5EF4-FFF2-40B4-BE49-F238E27FC236}">
                <a16:creationId xmlns:a16="http://schemas.microsoft.com/office/drawing/2014/main" id="{180A31CA-1B00-AB93-48D2-8E9911C339C2}"/>
              </a:ext>
            </a:extLst>
          </p:cNvPr>
          <p:cNvSpPr>
            <a:spLocks noGrp="1"/>
          </p:cNvSpPr>
          <p:nvPr>
            <p:ph type="body" idx="2"/>
          </p:nvPr>
        </p:nvSpPr>
        <p:spPr/>
        <p:txBody>
          <a:bodyPr/>
          <a:lstStyle/>
          <a:p>
            <a:pPr marL="88900" indent="0">
              <a:buNone/>
            </a:pPr>
            <a:r>
              <a:rPr lang="en-US" b="1">
                <a:solidFill>
                  <a:schemeClr val="accent5"/>
                </a:solidFill>
              </a:rPr>
              <a:t>Communication</a:t>
            </a:r>
          </a:p>
          <a:p>
            <a:pPr>
              <a:lnSpc>
                <a:spcPct val="114999"/>
              </a:lnSpc>
            </a:pPr>
            <a:r>
              <a:rPr lang="en-US" sz="1400">
                <a:cs typeface="Arial"/>
              </a:rPr>
              <a:t>Bulletin subscribers grew from 338 to 603 — up 78% — with zero unsubscribes.</a:t>
            </a:r>
            <a:endParaRPr lang="en-US"/>
          </a:p>
          <a:p>
            <a:pPr>
              <a:lnSpc>
                <a:spcPct val="114999"/>
              </a:lnSpc>
            </a:pPr>
            <a:r>
              <a:rPr lang="en-US" sz="1400">
                <a:cs typeface="Arial"/>
              </a:rPr>
              <a:t>Click-through rate rose from 1.9% to </a:t>
            </a:r>
            <a:r>
              <a:rPr lang="en-US" sz="1400" b="1">
                <a:cs typeface="Arial"/>
              </a:rPr>
              <a:t>3.2</a:t>
            </a:r>
            <a:r>
              <a:rPr lang="en-US" sz="1400">
                <a:cs typeface="Arial"/>
              </a:rPr>
              <a:t>%.</a:t>
            </a:r>
            <a:endParaRPr lang="en-US"/>
          </a:p>
          <a:p>
            <a:pPr>
              <a:lnSpc>
                <a:spcPct val="114999"/>
              </a:lnSpc>
            </a:pPr>
            <a:r>
              <a:rPr lang="en-US" sz="1400" b="1">
                <a:cs typeface="Arial"/>
              </a:rPr>
              <a:t>25</a:t>
            </a:r>
            <a:r>
              <a:rPr lang="en-US" sz="1400">
                <a:cs typeface="Arial"/>
              </a:rPr>
              <a:t> bulletins and 13 Highlight Stories published.</a:t>
            </a:r>
            <a:endParaRPr lang="en-US"/>
          </a:p>
          <a:p>
            <a:pPr marL="88900" indent="0">
              <a:lnSpc>
                <a:spcPct val="114999"/>
              </a:lnSpc>
              <a:buNone/>
            </a:pPr>
            <a:endParaRPr lang="en-US" b="1"/>
          </a:p>
        </p:txBody>
      </p:sp>
    </p:spTree>
    <p:extLst>
      <p:ext uri="{BB962C8B-B14F-4D97-AF65-F5344CB8AC3E}">
        <p14:creationId xmlns:p14="http://schemas.microsoft.com/office/powerpoint/2010/main" val="124457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8860A-A39C-EDB9-F42C-CA2527765BF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F6A8D8-9F36-D89F-0708-272CF0033DF7}"/>
              </a:ext>
            </a:extLst>
          </p:cNvPr>
          <p:cNvSpPr>
            <a:spLocks noGrp="1"/>
          </p:cNvSpPr>
          <p:nvPr>
            <p:ph type="ctrTitle"/>
          </p:nvPr>
        </p:nvSpPr>
        <p:spPr/>
        <p:txBody>
          <a:bodyPr/>
          <a:lstStyle/>
          <a:p>
            <a:r>
              <a:rPr lang="en-US"/>
              <a:t>Celebrating Excellence</a:t>
            </a:r>
            <a:br>
              <a:rPr lang="en-US"/>
            </a:br>
            <a:r>
              <a:rPr lang="en-US"/>
              <a:t>Across Iowa</a:t>
            </a:r>
          </a:p>
        </p:txBody>
      </p:sp>
      <p:sp>
        <p:nvSpPr>
          <p:cNvPr id="6" name="Subtitle 5">
            <a:extLst>
              <a:ext uri="{FF2B5EF4-FFF2-40B4-BE49-F238E27FC236}">
                <a16:creationId xmlns:a16="http://schemas.microsoft.com/office/drawing/2014/main" id="{F348948A-A42E-7649-E0AD-212CB31747B0}"/>
              </a:ext>
            </a:extLst>
          </p:cNvPr>
          <p:cNvSpPr>
            <a:spLocks noGrp="1"/>
          </p:cNvSpPr>
          <p:nvPr>
            <p:ph type="subTitle" idx="1"/>
          </p:nvPr>
        </p:nvSpPr>
        <p:spPr/>
        <p:txBody>
          <a:bodyPr/>
          <a:lstStyle/>
          <a:p>
            <a:r>
              <a:rPr lang="en-US"/>
              <a:t>Highlighting Agency Wins and Innovation</a:t>
            </a:r>
          </a:p>
        </p:txBody>
      </p:sp>
    </p:spTree>
    <p:extLst>
      <p:ext uri="{BB962C8B-B14F-4D97-AF65-F5344CB8AC3E}">
        <p14:creationId xmlns:p14="http://schemas.microsoft.com/office/powerpoint/2010/main" val="422756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33A69-27EA-8C82-DB5F-03646129138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289B96D-0564-E7B2-DAE0-28C13B352D04}"/>
              </a:ext>
            </a:extLst>
          </p:cNvPr>
          <p:cNvSpPr>
            <a:spLocks noGrp="1"/>
          </p:cNvSpPr>
          <p:nvPr>
            <p:ph type="title"/>
          </p:nvPr>
        </p:nvSpPr>
        <p:spPr/>
        <p:txBody>
          <a:bodyPr/>
          <a:lstStyle/>
          <a:p>
            <a:r>
              <a:rPr lang="en-US"/>
              <a:t>Highlight Story</a:t>
            </a:r>
          </a:p>
        </p:txBody>
      </p:sp>
      <p:sp>
        <p:nvSpPr>
          <p:cNvPr id="5" name="Text Placeholder 4">
            <a:extLst>
              <a:ext uri="{FF2B5EF4-FFF2-40B4-BE49-F238E27FC236}">
                <a16:creationId xmlns:a16="http://schemas.microsoft.com/office/drawing/2014/main" id="{7D81B413-1ACF-3043-623D-F63FA7A3AC2F}"/>
              </a:ext>
            </a:extLst>
          </p:cNvPr>
          <p:cNvSpPr>
            <a:spLocks noGrp="1"/>
          </p:cNvSpPr>
          <p:nvPr>
            <p:ph type="body" idx="1"/>
          </p:nvPr>
        </p:nvSpPr>
        <p:spPr>
          <a:xfrm>
            <a:off x="139774" y="914250"/>
            <a:ext cx="4750881" cy="2653295"/>
          </a:xfrm>
        </p:spPr>
        <p:txBody>
          <a:bodyPr/>
          <a:lstStyle/>
          <a:p>
            <a:pPr marL="88900" indent="0">
              <a:buNone/>
            </a:pPr>
            <a:r>
              <a:rPr lang="en-US"/>
              <a:t>Showcasing how agencies use Qualtrics to solve problems, improve processes, and deliver better, data driven services across the state.</a:t>
            </a:r>
          </a:p>
          <a:p>
            <a:r>
              <a:rPr lang="en-US" b="1">
                <a:hlinkClick r:id="rId2"/>
              </a:rPr>
              <a:t>Qualtrics Highlight Stories</a:t>
            </a:r>
            <a:endParaRPr lang="en-US" b="1"/>
          </a:p>
        </p:txBody>
      </p:sp>
      <p:pic>
        <p:nvPicPr>
          <p:cNvPr id="9" name="Picture 8" descr="Screenshot of the highlight stories.">
            <a:extLst>
              <a:ext uri="{FF2B5EF4-FFF2-40B4-BE49-F238E27FC236}">
                <a16:creationId xmlns:a16="http://schemas.microsoft.com/office/drawing/2014/main" id="{0366DAF1-B1E2-94B4-F879-72392A36875F}"/>
              </a:ext>
            </a:extLst>
          </p:cNvPr>
          <p:cNvPicPr>
            <a:picLocks noChangeAspect="1"/>
          </p:cNvPicPr>
          <p:nvPr/>
        </p:nvPicPr>
        <p:blipFill>
          <a:blip r:embed="rId3"/>
          <a:stretch>
            <a:fillRect/>
          </a:stretch>
        </p:blipFill>
        <p:spPr>
          <a:xfrm>
            <a:off x="4995607" y="1731818"/>
            <a:ext cx="3909794" cy="3187332"/>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3548595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9A772-D80E-DB45-8635-09356EAE15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4BA596-1EDF-B068-E76C-733667DEC390}"/>
              </a:ext>
            </a:extLst>
          </p:cNvPr>
          <p:cNvSpPr>
            <a:spLocks noGrp="1"/>
          </p:cNvSpPr>
          <p:nvPr>
            <p:ph type="title"/>
          </p:nvPr>
        </p:nvSpPr>
        <p:spPr/>
        <p:txBody>
          <a:bodyPr/>
          <a:lstStyle/>
          <a:p>
            <a:r>
              <a:rPr lang="en-US"/>
              <a:t>Tell Us Your Story</a:t>
            </a:r>
          </a:p>
        </p:txBody>
      </p:sp>
      <p:sp>
        <p:nvSpPr>
          <p:cNvPr id="5" name="Text Placeholder 4">
            <a:extLst>
              <a:ext uri="{FF2B5EF4-FFF2-40B4-BE49-F238E27FC236}">
                <a16:creationId xmlns:a16="http://schemas.microsoft.com/office/drawing/2014/main" id="{9E5456D7-C9F0-050B-6129-DDFEAD036A5E}"/>
              </a:ext>
            </a:extLst>
          </p:cNvPr>
          <p:cNvSpPr>
            <a:spLocks noGrp="1"/>
          </p:cNvSpPr>
          <p:nvPr>
            <p:ph type="body" idx="1"/>
          </p:nvPr>
        </p:nvSpPr>
        <p:spPr>
          <a:xfrm>
            <a:off x="139774" y="914250"/>
            <a:ext cx="8689501" cy="956753"/>
          </a:xfrm>
        </p:spPr>
        <p:txBody>
          <a:bodyPr/>
          <a:lstStyle/>
          <a:p>
            <a:r>
              <a:rPr lang="en-US"/>
              <a:t>We know there are more success stories out there. We want to hear from you next.</a:t>
            </a:r>
          </a:p>
        </p:txBody>
      </p:sp>
      <p:pic>
        <p:nvPicPr>
          <p:cNvPr id="7" name="Google Shape;125;p8" descr="Megaphone icon">
            <a:extLst>
              <a:ext uri="{FF2B5EF4-FFF2-40B4-BE49-F238E27FC236}">
                <a16:creationId xmlns:a16="http://schemas.microsoft.com/office/drawing/2014/main" id="{06E8B8DF-F2A3-6670-4B91-0721CFBDBEF9}"/>
              </a:ext>
            </a:extLst>
          </p:cNvPr>
          <p:cNvPicPr preferRelativeResize="0">
            <a:picLocks noGrp="1"/>
          </p:cNvPicPr>
          <p:nvPr>
            <p:ph type="pic" idx="2"/>
          </p:nvPr>
        </p:nvPicPr>
        <p:blipFill rotWithShape="1">
          <a:blip r:embed="rId3">
            <a:alphaModFix/>
          </a:blip>
          <a:srcRect t="5728" b="5728"/>
          <a:stretch/>
        </p:blipFill>
        <p:spPr>
          <a:xfrm>
            <a:off x="196948" y="2819400"/>
            <a:ext cx="1977621" cy="1729199"/>
          </a:xfrm>
          <a:prstGeom prst="rect">
            <a:avLst/>
          </a:prstGeom>
          <a:noFill/>
          <a:ln>
            <a:noFill/>
          </a:ln>
        </p:spPr>
      </p:pic>
      <p:pic>
        <p:nvPicPr>
          <p:cNvPr id="16" name="Picture 15" descr="Screenshot of the Highlighting Qualtrics Success Stories form">
            <a:extLst>
              <a:ext uri="{FF2B5EF4-FFF2-40B4-BE49-F238E27FC236}">
                <a16:creationId xmlns:a16="http://schemas.microsoft.com/office/drawing/2014/main" id="{60E6901B-C813-14E1-848A-BD938168AC52}"/>
              </a:ext>
            </a:extLst>
          </p:cNvPr>
          <p:cNvPicPr>
            <a:picLocks noChangeAspect="1"/>
          </p:cNvPicPr>
          <p:nvPr/>
        </p:nvPicPr>
        <p:blipFill>
          <a:blip r:embed="rId4"/>
          <a:stretch>
            <a:fillRect/>
          </a:stretch>
        </p:blipFill>
        <p:spPr>
          <a:xfrm>
            <a:off x="2260630" y="1976511"/>
            <a:ext cx="1958022" cy="1869143"/>
          </a:xfrm>
          <a:prstGeom prst="rect">
            <a:avLst/>
          </a:prstGeom>
          <a:ln>
            <a:solidFill>
              <a:schemeClr val="tx1"/>
            </a:solidFill>
          </a:ln>
        </p:spPr>
      </p:pic>
      <p:sp>
        <p:nvSpPr>
          <p:cNvPr id="8" name="TextBox 7">
            <a:extLst>
              <a:ext uri="{FF2B5EF4-FFF2-40B4-BE49-F238E27FC236}">
                <a16:creationId xmlns:a16="http://schemas.microsoft.com/office/drawing/2014/main" id="{0F1610E3-720D-38A6-29DE-C207BF513EA9}"/>
              </a:ext>
            </a:extLst>
          </p:cNvPr>
          <p:cNvSpPr txBox="1"/>
          <p:nvPr/>
        </p:nvSpPr>
        <p:spPr>
          <a:xfrm>
            <a:off x="4304714" y="1976511"/>
            <a:ext cx="4642338" cy="2246769"/>
          </a:xfrm>
          <a:prstGeom prst="rect">
            <a:avLst/>
          </a:prstGeom>
          <a:noFill/>
        </p:spPr>
        <p:txBody>
          <a:bodyPr wrap="square" rtlCol="0">
            <a:spAutoFit/>
          </a:bodyPr>
          <a:lstStyle/>
          <a:p>
            <a:pPr marL="342900" indent="-342900">
              <a:buFont typeface="Arial" panose="020B0604020202020204" pitchFamily="34" charset="0"/>
              <a:buChar char="•"/>
            </a:pPr>
            <a:r>
              <a:rPr lang="en-US" sz="2000">
                <a:latin typeface="Work Sans" pitchFamily="2" charset="0"/>
              </a:rPr>
              <a:t>Sharing your experiences is essential. Your use cases will:</a:t>
            </a:r>
          </a:p>
          <a:p>
            <a:pPr marL="285750" lvl="2" indent="-285750">
              <a:buFont typeface="Arial" panose="020B0604020202020204" pitchFamily="34" charset="0"/>
              <a:buChar char="•"/>
            </a:pPr>
            <a:r>
              <a:rPr lang="en-US" sz="2000">
                <a:latin typeface="Work Sans" pitchFamily="2" charset="0"/>
              </a:rPr>
              <a:t>Educate other users on practical applications.</a:t>
            </a:r>
          </a:p>
          <a:p>
            <a:pPr marL="285750" lvl="2" indent="-285750">
              <a:buFont typeface="Arial" panose="020B0604020202020204" pitchFamily="34" charset="0"/>
              <a:buChar char="•"/>
            </a:pPr>
            <a:r>
              <a:rPr lang="en-US" sz="2000">
                <a:latin typeface="Work Sans" pitchFamily="2" charset="0"/>
              </a:rPr>
              <a:t>Showcase successful outcomes.</a:t>
            </a:r>
          </a:p>
          <a:p>
            <a:pPr marL="285750" lvl="2" indent="-285750">
              <a:buFont typeface="Arial" panose="020B0604020202020204" pitchFamily="34" charset="0"/>
              <a:buChar char="•"/>
            </a:pPr>
            <a:r>
              <a:rPr lang="en-US" sz="2000">
                <a:latin typeface="Work Sans" pitchFamily="2" charset="0"/>
              </a:rPr>
              <a:t>Inspire new, innovative ideas across the state.</a:t>
            </a:r>
          </a:p>
        </p:txBody>
      </p:sp>
      <p:sp>
        <p:nvSpPr>
          <p:cNvPr id="10" name="TextBox 9">
            <a:extLst>
              <a:ext uri="{FF2B5EF4-FFF2-40B4-BE49-F238E27FC236}">
                <a16:creationId xmlns:a16="http://schemas.microsoft.com/office/drawing/2014/main" id="{2B606411-2C30-183D-EA43-A2B76584F444}"/>
              </a:ext>
            </a:extLst>
          </p:cNvPr>
          <p:cNvSpPr txBox="1"/>
          <p:nvPr/>
        </p:nvSpPr>
        <p:spPr>
          <a:xfrm>
            <a:off x="63305" y="4548599"/>
            <a:ext cx="7610621" cy="400110"/>
          </a:xfrm>
          <a:prstGeom prst="rect">
            <a:avLst/>
          </a:prstGeom>
          <a:noFill/>
        </p:spPr>
        <p:txBody>
          <a:bodyPr wrap="square">
            <a:spAutoFit/>
          </a:bodyPr>
          <a:lstStyle/>
          <a:p>
            <a:pPr algn="l">
              <a:lnSpc>
                <a:spcPts val="2400"/>
              </a:lnSpc>
              <a:spcBef>
                <a:spcPts val="1200"/>
              </a:spcBef>
              <a:spcAft>
                <a:spcPts val="1200"/>
              </a:spcAft>
            </a:pPr>
            <a:r>
              <a:rPr lang="en-US" sz="2400" b="1" i="0">
                <a:solidFill>
                  <a:srgbClr val="171818"/>
                </a:solidFill>
                <a:effectLst/>
                <a:latin typeface="Work Sans" pitchFamily="2" charset="0"/>
                <a:hlinkClick r:id="rId5"/>
              </a:rPr>
              <a:t>Highlighting Qualtrics Success Stories Form</a:t>
            </a:r>
            <a:endParaRPr lang="en-US" sz="2400" b="0" i="0">
              <a:solidFill>
                <a:srgbClr val="262828"/>
              </a:solidFill>
              <a:effectLst/>
              <a:latin typeface="Work Sans" pitchFamily="2" charset="0"/>
            </a:endParaRPr>
          </a:p>
        </p:txBody>
      </p:sp>
    </p:spTree>
    <p:extLst>
      <p:ext uri="{BB962C8B-B14F-4D97-AF65-F5344CB8AC3E}">
        <p14:creationId xmlns:p14="http://schemas.microsoft.com/office/powerpoint/2010/main" val="150588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1595D-26E4-17BD-FF13-F11DC6D50E0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8AE0BE-71D4-E8BD-52E2-D0FED55A628C}"/>
              </a:ext>
            </a:extLst>
          </p:cNvPr>
          <p:cNvSpPr>
            <a:spLocks noGrp="1"/>
          </p:cNvSpPr>
          <p:nvPr>
            <p:ph type="ctrTitle"/>
          </p:nvPr>
        </p:nvSpPr>
        <p:spPr/>
        <p:txBody>
          <a:bodyPr/>
          <a:lstStyle/>
          <a:p>
            <a:r>
              <a:rPr lang="en-US"/>
              <a:t>Start Recording</a:t>
            </a:r>
          </a:p>
        </p:txBody>
      </p:sp>
      <p:sp>
        <p:nvSpPr>
          <p:cNvPr id="6" name="Subtitle 5">
            <a:extLst>
              <a:ext uri="{FF2B5EF4-FFF2-40B4-BE49-F238E27FC236}">
                <a16:creationId xmlns:a16="http://schemas.microsoft.com/office/drawing/2014/main" id="{CED2BCDF-3BED-101D-2947-20D1F7501EBA}"/>
              </a:ext>
            </a:extLst>
          </p:cNvPr>
          <p:cNvSpPr>
            <a:spLocks noGrp="1"/>
          </p:cNvSpPr>
          <p:nvPr>
            <p:ph type="subTitle" idx="1"/>
          </p:nvPr>
        </p:nvSpPr>
        <p:spPr/>
        <p:txBody>
          <a:bodyPr/>
          <a:lstStyle/>
          <a:p>
            <a:r>
              <a:rPr lang="en-US"/>
              <a:t>Permission, Posting, and Q/A Expectations</a:t>
            </a:r>
          </a:p>
        </p:txBody>
      </p:sp>
    </p:spTree>
    <p:extLst>
      <p:ext uri="{BB962C8B-B14F-4D97-AF65-F5344CB8AC3E}">
        <p14:creationId xmlns:p14="http://schemas.microsoft.com/office/powerpoint/2010/main" val="419460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The Review &amp; Approval Process</a:t>
            </a:r>
          </a:p>
        </p:txBody>
      </p:sp>
      <p:sp>
        <p:nvSpPr>
          <p:cNvPr id="6" name="Subtitle 5"/>
          <p:cNvSpPr>
            <a:spLocks noGrp="1"/>
          </p:cNvSpPr>
          <p:nvPr>
            <p:ph type="subTitle" idx="1"/>
          </p:nvPr>
        </p:nvSpPr>
        <p:spPr/>
        <p:txBody>
          <a:bodyPr/>
          <a:lstStyle/>
          <a:p>
            <a:r>
              <a:rPr lang="en-US"/>
              <a:t>How a survey gets from draft to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F561-B110-8FD9-CAED-D9DA24EC9E4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E3801C0-6166-227C-C713-803B639020AC}"/>
              </a:ext>
            </a:extLst>
          </p:cNvPr>
          <p:cNvSpPr>
            <a:spLocks noGrp="1"/>
          </p:cNvSpPr>
          <p:nvPr>
            <p:ph type="body" idx="1"/>
          </p:nvPr>
        </p:nvSpPr>
        <p:spPr>
          <a:xfrm>
            <a:off x="396000" y="1030000"/>
            <a:ext cx="5150000" cy="3850000"/>
          </a:xfrm>
        </p:spPr>
        <p:txBody>
          <a:bodyPr>
            <a:normAutofit/>
          </a:bodyPr>
          <a:lstStyle/>
          <a:p>
            <a:r>
              <a:rPr lang="en-US" sz="1400"/>
              <a:t>Every </a:t>
            </a:r>
            <a:r>
              <a:rPr lang="en-US" sz="1400" b="1"/>
              <a:t>agency’s </a:t>
            </a:r>
            <a:r>
              <a:rPr lang="en-US" sz="1400"/>
              <a:t>process is different </a:t>
            </a:r>
            <a:r>
              <a:rPr lang="en-US" sz="1400" b="1"/>
              <a:t>— if yours has its own intake or IT approval step, keep following it; </a:t>
            </a:r>
            <a:r>
              <a:rPr lang="en-US" sz="1400"/>
              <a:t>this review doesn’t replace it, just adds a check for accessibility, security, and brand before final sign-off</a:t>
            </a:r>
          </a:p>
          <a:p>
            <a:r>
              <a:rPr lang="en-US" sz="1400"/>
              <a:t>Not sure what your agency’s process looks like? Start with your Agency Approver</a:t>
            </a:r>
          </a:p>
          <a:p>
            <a:r>
              <a:rPr lang="en-US" sz="1400"/>
              <a:t>Don’t know who that is? Ask your Agency CX Champion — or visit </a:t>
            </a:r>
            <a:r>
              <a:rPr lang="en-US" sz="1400" b="1">
                <a:hlinkClick r:id="rId3"/>
              </a:rPr>
              <a:t>CX Program Roles, Responsibilities, and Assigned Users</a:t>
            </a:r>
            <a:r>
              <a:rPr lang="en-US" sz="1400"/>
              <a:t>, to find the right person</a:t>
            </a:r>
          </a:p>
          <a:p>
            <a:pPr marL="88900" indent="0">
              <a:buNone/>
            </a:pPr>
            <a:endParaRPr lang="en-US" sz="1400"/>
          </a:p>
        </p:txBody>
      </p:sp>
      <p:sp>
        <p:nvSpPr>
          <p:cNvPr id="5" name="TextBox 4">
            <a:extLst>
              <a:ext uri="{FF2B5EF4-FFF2-40B4-BE49-F238E27FC236}">
                <a16:creationId xmlns:a16="http://schemas.microsoft.com/office/drawing/2014/main" id="{965E0FAF-D627-38F6-54EC-2EF5BD646750}"/>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100" b="1">
                <a:solidFill>
                  <a:schemeClr val="bg2"/>
                </a:solidFill>
                <a:latin typeface="Work Sans" pitchFamily="2" charset="0"/>
                <a:hlinkClick r:id="rId3"/>
              </a:rPr>
              <a:t>CX Program Roles, Responsibilities, and Assigned Users</a:t>
            </a:r>
            <a:endParaRPr lang="en-US" sz="1100" b="1">
              <a:solidFill>
                <a:schemeClr val="bg2"/>
              </a:solidFill>
              <a:latin typeface="Work Sans" pitchFamily="2" charset="0"/>
            </a:endParaRPr>
          </a:p>
        </p:txBody>
      </p:sp>
      <p:pic>
        <p:nvPicPr>
          <p:cNvPr id="7" name="Picture 6" descr="Screenshot of the ‘CX Program Roles, Responsibilities, and Assigned Users’ guide page on dxtraining.iowa.gov, dated October 9, 2026. Tagged with ‘Qualtrics Topics’ and ‘Qualtrics CX Topics.’ An ‘On this page’ section lists links to agency roles and responsibilities, including Roles and Responsibilities, DAS, DIAL, DIFS, HSEMD, IBOP, ICN, IDB, IDR, and IECDB.">
            <a:hlinkClick r:id="rId4"/>
            <a:extLst>
              <a:ext uri="{FF2B5EF4-FFF2-40B4-BE49-F238E27FC236}">
                <a16:creationId xmlns:a16="http://schemas.microsoft.com/office/drawing/2014/main" id="{07A41A20-8540-E68E-0674-DCCF6703C137}"/>
              </a:ext>
            </a:extLst>
          </p:cNvPr>
          <p:cNvPicPr>
            <a:picLocks noChangeAspect="1"/>
          </p:cNvPicPr>
          <p:nvPr/>
        </p:nvPicPr>
        <p:blipFill>
          <a:blip r:embed="rId5"/>
          <a:srcRect/>
          <a:stretch/>
        </p:blipFill>
        <p:spPr>
          <a:xfrm>
            <a:off x="5825041" y="1586909"/>
            <a:ext cx="2922959" cy="2604091"/>
          </a:xfrm>
          <a:prstGeom prst="rect">
            <a:avLst/>
          </a:prstGeom>
          <a:solidFill>
            <a:srgbClr val="FFFFFF">
              <a:shade val="85000"/>
            </a:srgbClr>
          </a:solidFill>
          <a:ln w="190500" cap="sq">
            <a:solidFill>
              <a:schemeClr val="accent3"/>
            </a:solidFill>
            <a:miter lim="800000"/>
          </a:ln>
          <a:effectLst>
            <a:outerShdw blurRad="65000" dist="50800" dir="12900000" kx="195000" ky="145000" algn="tl" rotWithShape="0">
              <a:srgbClr val="000000">
                <a:alpha val="30000"/>
              </a:srgbClr>
            </a:outerShdw>
          </a:effectLst>
        </p:spPr>
      </p:pic>
      <p:sp>
        <p:nvSpPr>
          <p:cNvPr id="8" name="Title 7">
            <a:extLst>
              <a:ext uri="{FF2B5EF4-FFF2-40B4-BE49-F238E27FC236}">
                <a16:creationId xmlns:a16="http://schemas.microsoft.com/office/drawing/2014/main" id="{5CCFD64B-6553-9481-6661-6BC500C8D444}"/>
              </a:ext>
            </a:extLst>
          </p:cNvPr>
          <p:cNvSpPr>
            <a:spLocks noGrp="1"/>
          </p:cNvSpPr>
          <p:nvPr>
            <p:ph type="title"/>
          </p:nvPr>
        </p:nvSpPr>
        <p:spPr/>
        <p:txBody>
          <a:bodyPr/>
          <a:lstStyle/>
          <a:p>
            <a:r>
              <a:rPr lang="en-US"/>
              <a:t>Don't Skip Your Agency's Process</a:t>
            </a:r>
          </a:p>
        </p:txBody>
      </p:sp>
    </p:spTree>
    <p:extLst>
      <p:ext uri="{BB962C8B-B14F-4D97-AF65-F5344CB8AC3E}">
        <p14:creationId xmlns:p14="http://schemas.microsoft.com/office/powerpoint/2010/main" val="2323536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200"/>
              <a:t>Five Steps to Draft to Live</a:t>
            </a:r>
          </a:p>
        </p:txBody>
      </p:sp>
      <p:sp>
        <p:nvSpPr>
          <p:cNvPr id="100" name="Circle0" descr="Step 1"/>
          <p:cNvSpPr/>
          <p:nvPr/>
        </p:nvSpPr>
        <p:spPr>
          <a:xfrm>
            <a:off x="849400" y="950000"/>
            <a:ext cx="850000" cy="850000"/>
          </a:xfrm>
          <a:prstGeom prst="ellipse">
            <a:avLst/>
          </a:prstGeom>
          <a:solidFill>
            <a:srgbClr val="03617A"/>
          </a:solidFill>
          <a:ln>
            <a:noFill/>
          </a:ln>
        </p:spPr>
        <p:txBody>
          <a:bodyPr anchor="ctr" anchorCtr="1"/>
          <a:lstStyle/>
          <a:p>
            <a:pPr algn="ctr"/>
            <a:r>
              <a:rPr lang="en-US" sz="2800" b="1">
                <a:solidFill>
                  <a:srgbClr val="FFFFFF"/>
                </a:solidFill>
                <a:latin typeface="Work Sans" pitchFamily="2" charset="0"/>
              </a:rPr>
              <a:t>1</a:t>
            </a:r>
          </a:p>
        </p:txBody>
      </p:sp>
      <p:sp>
        <p:nvSpPr>
          <p:cNvPr id="200" name="Label0"/>
          <p:cNvSpPr txBox="1"/>
          <p:nvPr/>
        </p:nvSpPr>
        <p:spPr>
          <a:xfrm>
            <a:off x="450000" y="1860000"/>
            <a:ext cx="1648800" cy="330000"/>
          </a:xfrm>
          <a:prstGeom prst="rect">
            <a:avLst/>
          </a:prstGeom>
          <a:noFill/>
        </p:spPr>
        <p:txBody>
          <a:bodyPr wrap="square" anchor="t"/>
          <a:lstStyle/>
          <a:p>
            <a:pPr algn="ctr"/>
            <a:r>
              <a:rPr lang="en-US" sz="1300" b="1">
                <a:solidFill>
                  <a:srgbClr val="03617A"/>
                </a:solidFill>
                <a:latin typeface="Work Sans" pitchFamily="2" charset="0"/>
              </a:rPr>
              <a:t>Build &amp; Edit</a:t>
            </a:r>
          </a:p>
        </p:txBody>
      </p:sp>
      <p:sp>
        <p:nvSpPr>
          <p:cNvPr id="300" name="Desc0"/>
          <p:cNvSpPr txBox="1"/>
          <p:nvPr/>
        </p:nvSpPr>
        <p:spPr>
          <a:xfrm>
            <a:off x="490000" y="2210000"/>
            <a:ext cx="1568800" cy="1500000"/>
          </a:xfrm>
          <a:prstGeom prst="rect">
            <a:avLst/>
          </a:prstGeom>
          <a:noFill/>
        </p:spPr>
        <p:txBody>
          <a:bodyPr wrap="square" anchor="t"/>
          <a:lstStyle/>
          <a:p>
            <a:pPr algn="ctr"/>
            <a:r>
              <a:rPr lang="en-US" sz="1100">
                <a:solidFill>
                  <a:srgbClr val="262828"/>
                </a:solidFill>
                <a:latin typeface="Work Sans" pitchFamily="2" charset="0"/>
              </a:rPr>
              <a:t>Create and edit your survey as the creator.</a:t>
            </a:r>
          </a:p>
        </p:txBody>
      </p:sp>
      <p:sp>
        <p:nvSpPr>
          <p:cNvPr id="400" name="Arrow0"/>
          <p:cNvSpPr txBox="1"/>
          <p:nvPr/>
        </p:nvSpPr>
        <p:spPr>
          <a:xfrm>
            <a:off x="1698800" y="1225000"/>
            <a:ext cx="800000" cy="300000"/>
          </a:xfrm>
          <a:prstGeom prst="rect">
            <a:avLst/>
          </a:prstGeom>
          <a:noFill/>
        </p:spPr>
        <p:txBody>
          <a:bodyPr wrap="square" anchor="ctr"/>
          <a:lstStyle/>
          <a:p>
            <a:pPr algn="ctr"/>
            <a:r>
              <a:rPr lang="en-US" sz="2000" b="1">
                <a:solidFill>
                  <a:srgbClr val="BFBFBF"/>
                </a:solidFill>
              </a:rPr>
              <a:t>→</a:t>
            </a:r>
          </a:p>
        </p:txBody>
      </p:sp>
      <p:sp>
        <p:nvSpPr>
          <p:cNvPr id="101" name="Circle1" descr="Step 2"/>
          <p:cNvSpPr/>
          <p:nvPr/>
        </p:nvSpPr>
        <p:spPr>
          <a:xfrm>
            <a:off x="2498200" y="950000"/>
            <a:ext cx="850000" cy="850000"/>
          </a:xfrm>
          <a:prstGeom prst="ellipse">
            <a:avLst/>
          </a:prstGeom>
          <a:solidFill>
            <a:srgbClr val="70C7B8"/>
          </a:solidFill>
          <a:ln>
            <a:noFill/>
          </a:ln>
        </p:spPr>
        <p:txBody>
          <a:bodyPr anchor="ctr" anchorCtr="1"/>
          <a:lstStyle/>
          <a:p>
            <a:pPr algn="ctr"/>
            <a:r>
              <a:rPr lang="en-US" sz="2800" b="1">
                <a:solidFill>
                  <a:srgbClr val="FFFFFF"/>
                </a:solidFill>
                <a:latin typeface="Work Sans" pitchFamily="2" charset="0"/>
              </a:rPr>
              <a:t>2</a:t>
            </a:r>
          </a:p>
        </p:txBody>
      </p:sp>
      <p:sp>
        <p:nvSpPr>
          <p:cNvPr id="201" name="Label1"/>
          <p:cNvSpPr txBox="1"/>
          <p:nvPr/>
        </p:nvSpPr>
        <p:spPr>
          <a:xfrm>
            <a:off x="2098800" y="1860000"/>
            <a:ext cx="1648800" cy="330000"/>
          </a:xfrm>
          <a:prstGeom prst="rect">
            <a:avLst/>
          </a:prstGeom>
          <a:noFill/>
        </p:spPr>
        <p:txBody>
          <a:bodyPr wrap="square" anchor="t"/>
          <a:lstStyle/>
          <a:p>
            <a:pPr algn="ctr"/>
            <a:r>
              <a:rPr lang="en-US" sz="1300" b="1">
                <a:solidFill>
                  <a:srgbClr val="03617A"/>
                </a:solidFill>
                <a:latin typeface="Work Sans" pitchFamily="2" charset="0"/>
              </a:rPr>
              <a:t>Request</a:t>
            </a:r>
          </a:p>
        </p:txBody>
      </p:sp>
      <p:sp>
        <p:nvSpPr>
          <p:cNvPr id="301" name="Desc1"/>
          <p:cNvSpPr txBox="1"/>
          <p:nvPr/>
        </p:nvSpPr>
        <p:spPr>
          <a:xfrm>
            <a:off x="2138800" y="2210000"/>
            <a:ext cx="1568800" cy="1500000"/>
          </a:xfrm>
          <a:prstGeom prst="rect">
            <a:avLst/>
          </a:prstGeom>
          <a:noFill/>
        </p:spPr>
        <p:txBody>
          <a:bodyPr wrap="square" lIns="91440" tIns="45720" rIns="91440" bIns="45720" anchor="t"/>
          <a:lstStyle/>
          <a:p>
            <a:pPr algn="ctr"/>
            <a:r>
              <a:rPr lang="en-US" sz="1100">
                <a:solidFill>
                  <a:srgbClr val="262828"/>
                </a:solidFill>
                <a:latin typeface="Work Sans" pitchFamily="2" charset="0"/>
              </a:rPr>
              <a:t>Click Publish, select Jessica from the approver dropdown (just triggers the workflow), add notes, and request approval.</a:t>
            </a:r>
          </a:p>
        </p:txBody>
      </p:sp>
      <p:sp>
        <p:nvSpPr>
          <p:cNvPr id="401" name="Arrow1"/>
          <p:cNvSpPr txBox="1"/>
          <p:nvPr/>
        </p:nvSpPr>
        <p:spPr>
          <a:xfrm>
            <a:off x="3347600" y="1225000"/>
            <a:ext cx="800000" cy="300000"/>
          </a:xfrm>
          <a:prstGeom prst="rect">
            <a:avLst/>
          </a:prstGeom>
          <a:noFill/>
        </p:spPr>
        <p:txBody>
          <a:bodyPr wrap="square" anchor="ctr"/>
          <a:lstStyle/>
          <a:p>
            <a:pPr algn="ctr"/>
            <a:r>
              <a:rPr lang="en-US" sz="2000" b="1">
                <a:solidFill>
                  <a:srgbClr val="BFBFBF"/>
                </a:solidFill>
              </a:rPr>
              <a:t>→</a:t>
            </a:r>
          </a:p>
        </p:txBody>
      </p:sp>
      <p:sp>
        <p:nvSpPr>
          <p:cNvPr id="102" name="Circle2" descr="Step 3"/>
          <p:cNvSpPr/>
          <p:nvPr/>
        </p:nvSpPr>
        <p:spPr>
          <a:xfrm>
            <a:off x="4147000" y="950000"/>
            <a:ext cx="850000" cy="850000"/>
          </a:xfrm>
          <a:prstGeom prst="ellipse">
            <a:avLst/>
          </a:prstGeom>
          <a:solidFill>
            <a:srgbClr val="E0A624"/>
          </a:solidFill>
          <a:ln>
            <a:noFill/>
          </a:ln>
        </p:spPr>
        <p:txBody>
          <a:bodyPr anchor="ctr" anchorCtr="1"/>
          <a:lstStyle/>
          <a:p>
            <a:pPr algn="ctr"/>
            <a:r>
              <a:rPr lang="en-US" sz="2800" b="1">
                <a:solidFill>
                  <a:srgbClr val="FFFFFF"/>
                </a:solidFill>
                <a:latin typeface="Work Sans" pitchFamily="2" charset="0"/>
              </a:rPr>
              <a:t>3</a:t>
            </a:r>
          </a:p>
        </p:txBody>
      </p:sp>
      <p:sp>
        <p:nvSpPr>
          <p:cNvPr id="202" name="Label2"/>
          <p:cNvSpPr txBox="1"/>
          <p:nvPr/>
        </p:nvSpPr>
        <p:spPr>
          <a:xfrm>
            <a:off x="3747600" y="1860000"/>
            <a:ext cx="1648800" cy="330000"/>
          </a:xfrm>
          <a:prstGeom prst="rect">
            <a:avLst/>
          </a:prstGeom>
          <a:noFill/>
        </p:spPr>
        <p:txBody>
          <a:bodyPr wrap="square" anchor="t"/>
          <a:lstStyle/>
          <a:p>
            <a:pPr algn="ctr"/>
            <a:r>
              <a:rPr lang="en-US" sz="1300" b="1">
                <a:solidFill>
                  <a:srgbClr val="03617A"/>
                </a:solidFill>
                <a:latin typeface="Work Sans" pitchFamily="2" charset="0"/>
              </a:rPr>
              <a:t>Choose Your Path</a:t>
            </a:r>
          </a:p>
        </p:txBody>
      </p:sp>
      <p:sp>
        <p:nvSpPr>
          <p:cNvPr id="302" name="Desc2"/>
          <p:cNvSpPr txBox="1"/>
          <p:nvPr/>
        </p:nvSpPr>
        <p:spPr>
          <a:xfrm>
            <a:off x="3787600" y="2210000"/>
            <a:ext cx="1568800" cy="1500000"/>
          </a:xfrm>
          <a:prstGeom prst="rect">
            <a:avLst/>
          </a:prstGeom>
          <a:noFill/>
        </p:spPr>
        <p:txBody>
          <a:bodyPr wrap="square" anchor="t"/>
          <a:lstStyle/>
          <a:p>
            <a:pPr algn="ctr"/>
            <a:r>
              <a:rPr lang="en-US" sz="1100">
                <a:solidFill>
                  <a:srgbClr val="262828"/>
                </a:solidFill>
                <a:latin typeface="Work Sans" pitchFamily="2" charset="0"/>
              </a:rPr>
              <a:t>Complete the intake form and pick Comprehensive or Streamlined.</a:t>
            </a:r>
          </a:p>
        </p:txBody>
      </p:sp>
      <p:sp>
        <p:nvSpPr>
          <p:cNvPr id="402" name="Arrow2"/>
          <p:cNvSpPr txBox="1"/>
          <p:nvPr/>
        </p:nvSpPr>
        <p:spPr>
          <a:xfrm>
            <a:off x="4996400" y="1225000"/>
            <a:ext cx="800000" cy="300000"/>
          </a:xfrm>
          <a:prstGeom prst="rect">
            <a:avLst/>
          </a:prstGeom>
          <a:noFill/>
        </p:spPr>
        <p:txBody>
          <a:bodyPr wrap="square" anchor="ctr"/>
          <a:lstStyle/>
          <a:p>
            <a:pPr algn="ctr"/>
            <a:r>
              <a:rPr lang="en-US" sz="2000" b="1">
                <a:solidFill>
                  <a:srgbClr val="BFBFBF"/>
                </a:solidFill>
              </a:rPr>
              <a:t>→</a:t>
            </a:r>
          </a:p>
        </p:txBody>
      </p:sp>
      <p:sp>
        <p:nvSpPr>
          <p:cNvPr id="103" name="Circle3" descr="Step 4"/>
          <p:cNvSpPr/>
          <p:nvPr/>
        </p:nvSpPr>
        <p:spPr>
          <a:xfrm>
            <a:off x="5795800" y="950000"/>
            <a:ext cx="850000" cy="850000"/>
          </a:xfrm>
          <a:prstGeom prst="ellipse">
            <a:avLst/>
          </a:prstGeom>
          <a:solidFill>
            <a:srgbClr val="C16125"/>
          </a:solidFill>
          <a:ln>
            <a:noFill/>
          </a:ln>
        </p:spPr>
        <p:txBody>
          <a:bodyPr anchor="ctr" anchorCtr="1"/>
          <a:lstStyle/>
          <a:p>
            <a:pPr algn="ctr"/>
            <a:r>
              <a:rPr lang="en-US" sz="2800" b="1">
                <a:solidFill>
                  <a:srgbClr val="FFFFFF"/>
                </a:solidFill>
                <a:latin typeface="Work Sans" pitchFamily="2" charset="0"/>
              </a:rPr>
              <a:t>4</a:t>
            </a:r>
          </a:p>
        </p:txBody>
      </p:sp>
      <p:sp>
        <p:nvSpPr>
          <p:cNvPr id="203" name="Label3"/>
          <p:cNvSpPr txBox="1"/>
          <p:nvPr/>
        </p:nvSpPr>
        <p:spPr>
          <a:xfrm>
            <a:off x="5396400" y="1860000"/>
            <a:ext cx="1648800" cy="330000"/>
          </a:xfrm>
          <a:prstGeom prst="rect">
            <a:avLst/>
          </a:prstGeom>
          <a:noFill/>
        </p:spPr>
        <p:txBody>
          <a:bodyPr wrap="square" anchor="t"/>
          <a:lstStyle/>
          <a:p>
            <a:pPr algn="ctr"/>
            <a:r>
              <a:rPr lang="en-US" sz="1300" b="1">
                <a:solidFill>
                  <a:srgbClr val="03617A"/>
                </a:solidFill>
                <a:latin typeface="Work Sans" pitchFamily="2" charset="0"/>
              </a:rPr>
              <a:t>Review</a:t>
            </a:r>
          </a:p>
        </p:txBody>
      </p:sp>
      <p:sp>
        <p:nvSpPr>
          <p:cNvPr id="303" name="Desc3"/>
          <p:cNvSpPr txBox="1"/>
          <p:nvPr/>
        </p:nvSpPr>
        <p:spPr>
          <a:xfrm>
            <a:off x="5436400" y="2210000"/>
            <a:ext cx="1568800" cy="1500000"/>
          </a:xfrm>
          <a:prstGeom prst="rect">
            <a:avLst/>
          </a:prstGeom>
          <a:noFill/>
        </p:spPr>
        <p:txBody>
          <a:bodyPr wrap="square" anchor="t"/>
          <a:lstStyle/>
          <a:p>
            <a:pPr algn="ctr"/>
            <a:r>
              <a:rPr lang="en-US" sz="1100">
                <a:solidFill>
                  <a:srgbClr val="262828"/>
                </a:solidFill>
                <a:latin typeface="Work Sans" pitchFamily="2" charset="0"/>
              </a:rPr>
              <a:t>Our AI review tool — used on both paths — and our team review your survey.</a:t>
            </a:r>
          </a:p>
        </p:txBody>
      </p:sp>
      <p:sp>
        <p:nvSpPr>
          <p:cNvPr id="403" name="Arrow3"/>
          <p:cNvSpPr txBox="1"/>
          <p:nvPr/>
        </p:nvSpPr>
        <p:spPr>
          <a:xfrm>
            <a:off x="6645200" y="1225000"/>
            <a:ext cx="800000" cy="300000"/>
          </a:xfrm>
          <a:prstGeom prst="rect">
            <a:avLst/>
          </a:prstGeom>
          <a:noFill/>
        </p:spPr>
        <p:txBody>
          <a:bodyPr wrap="square" anchor="ctr"/>
          <a:lstStyle/>
          <a:p>
            <a:pPr algn="ctr"/>
            <a:r>
              <a:rPr lang="en-US" sz="2000" b="1">
                <a:solidFill>
                  <a:srgbClr val="BFBFBF"/>
                </a:solidFill>
              </a:rPr>
              <a:t>→</a:t>
            </a:r>
          </a:p>
        </p:txBody>
      </p:sp>
      <p:sp>
        <p:nvSpPr>
          <p:cNvPr id="104" name="Circle4" descr="Step 5"/>
          <p:cNvSpPr/>
          <p:nvPr/>
        </p:nvSpPr>
        <p:spPr>
          <a:xfrm>
            <a:off x="7444600" y="950000"/>
            <a:ext cx="850000" cy="850000"/>
          </a:xfrm>
          <a:prstGeom prst="ellipse">
            <a:avLst/>
          </a:prstGeom>
          <a:solidFill>
            <a:schemeClr val="accent4"/>
          </a:solidFill>
          <a:ln>
            <a:solidFill>
              <a:schemeClr val="accent4"/>
            </a:solidFill>
          </a:ln>
        </p:spPr>
        <p:txBody>
          <a:bodyPr anchor="ctr" anchorCtr="1"/>
          <a:lstStyle/>
          <a:p>
            <a:pPr algn="ctr"/>
            <a:r>
              <a:rPr lang="en-US" sz="2800" b="1">
                <a:solidFill>
                  <a:srgbClr val="FFFFFF"/>
                </a:solidFill>
                <a:latin typeface="Work Sans" pitchFamily="2" charset="0"/>
              </a:rPr>
              <a:t>5</a:t>
            </a:r>
          </a:p>
        </p:txBody>
      </p:sp>
      <p:sp>
        <p:nvSpPr>
          <p:cNvPr id="204" name="Label4"/>
          <p:cNvSpPr txBox="1"/>
          <p:nvPr/>
        </p:nvSpPr>
        <p:spPr>
          <a:xfrm>
            <a:off x="7045200" y="1860000"/>
            <a:ext cx="1648800" cy="330000"/>
          </a:xfrm>
          <a:prstGeom prst="rect">
            <a:avLst/>
          </a:prstGeom>
          <a:noFill/>
        </p:spPr>
        <p:txBody>
          <a:bodyPr wrap="square" anchor="t"/>
          <a:lstStyle/>
          <a:p>
            <a:pPr algn="ctr"/>
            <a:r>
              <a:rPr lang="en-US" sz="1300" b="1">
                <a:solidFill>
                  <a:srgbClr val="03617A"/>
                </a:solidFill>
                <a:latin typeface="Work Sans" pitchFamily="2" charset="0"/>
              </a:rPr>
              <a:t>Approve &amp; Publish</a:t>
            </a:r>
          </a:p>
        </p:txBody>
      </p:sp>
      <p:sp>
        <p:nvSpPr>
          <p:cNvPr id="304" name="Desc4"/>
          <p:cNvSpPr txBox="1"/>
          <p:nvPr/>
        </p:nvSpPr>
        <p:spPr>
          <a:xfrm>
            <a:off x="7085200" y="2210000"/>
            <a:ext cx="1568800" cy="1500000"/>
          </a:xfrm>
          <a:prstGeom prst="rect">
            <a:avLst/>
          </a:prstGeom>
          <a:noFill/>
        </p:spPr>
        <p:txBody>
          <a:bodyPr wrap="square" anchor="t"/>
          <a:lstStyle/>
          <a:p>
            <a:pPr algn="ctr"/>
            <a:r>
              <a:rPr lang="en-US" sz="1100">
                <a:solidFill>
                  <a:srgbClr val="262828"/>
                </a:solidFill>
                <a:latin typeface="Work Sans" pitchFamily="2" charset="0"/>
              </a:rPr>
              <a:t>Your agency’s approver decides. If approved, you’re both notified and the survey goes live.</a:t>
            </a:r>
          </a:p>
        </p:txBody>
      </p:sp>
      <p:sp>
        <p:nvSpPr>
          <p:cNvPr id="500" name="Footer"/>
          <p:cNvSpPr txBox="1"/>
          <p:nvPr/>
        </p:nvSpPr>
        <p:spPr>
          <a:xfrm>
            <a:off x="450000" y="3800000"/>
            <a:ext cx="8244000" cy="400000"/>
          </a:xfrm>
          <a:prstGeom prst="rect">
            <a:avLst/>
          </a:prstGeom>
          <a:noFill/>
        </p:spPr>
        <p:txBody>
          <a:bodyPr wrap="square" anchor="t"/>
          <a:lstStyle/>
          <a:p>
            <a:pPr algn="ctr"/>
            <a:r>
              <a:rPr lang="en-US" sz="1200" dirty="0">
                <a:solidFill>
                  <a:srgbClr val="595959"/>
                </a:solidFill>
                <a:latin typeface="Work Sans" pitchFamily="2" charset="0"/>
              </a:rPr>
              <a:t>Get in the queue sooner rather than later — the earlier you submit, the more time the review team has to work with you before launch.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marL="88900"/>
            <a:r>
              <a:rPr lang="en-US" sz="3200"/>
              <a:t>How a Survey Gets Published</a:t>
            </a:r>
          </a:p>
        </p:txBody>
      </p:sp>
      <p:sp>
        <p:nvSpPr>
          <p:cNvPr id="2" name="Text Placeholder 1"/>
          <p:cNvSpPr>
            <a:spLocks noGrp="1"/>
          </p:cNvSpPr>
          <p:nvPr>
            <p:ph type="body" idx="1"/>
          </p:nvPr>
        </p:nvSpPr>
        <p:spPr>
          <a:xfrm>
            <a:off x="252800" y="1367523"/>
            <a:ext cx="5150000" cy="3727440"/>
          </a:xfrm>
        </p:spPr>
        <p:txBody>
          <a:bodyPr>
            <a:noAutofit/>
          </a:bodyPr>
          <a:lstStyle/>
          <a:p>
            <a:pPr marL="0" indent="0">
              <a:spcBef>
                <a:spcPts val="400"/>
              </a:spcBef>
              <a:buNone/>
            </a:pPr>
            <a:r>
              <a:rPr lang="en-US" sz="1200" b="1">
                <a:solidFill>
                  <a:schemeClr val="accent5"/>
                </a:solidFill>
              </a:rPr>
              <a:t>Status: Quality &amp; Security</a:t>
            </a:r>
          </a:p>
          <a:p>
            <a:pPr marL="457200" lvl="1" indent="0">
              <a:buNone/>
            </a:pPr>
            <a:r>
              <a:rPr lang="en-US" sz="1200" b="1"/>
              <a:t>1. Request to Publish </a:t>
            </a:r>
            <a:r>
              <a:rPr lang="en-US" sz="1200"/>
              <a:t>— you submit a formal request, starting the review </a:t>
            </a:r>
          </a:p>
          <a:p>
            <a:pPr marL="457200" lvl="1" indent="0">
              <a:buNone/>
            </a:pPr>
            <a:r>
              <a:rPr lang="en-US" sz="1200" b="1"/>
              <a:t>2. Intake (Choose your Review Path)</a:t>
            </a:r>
            <a:r>
              <a:rPr lang="en-US" sz="1200"/>
              <a:t> — you define your survey’s purpose; select your review path</a:t>
            </a:r>
          </a:p>
          <a:p>
            <a:pPr marL="457200" lvl="1" indent="0">
              <a:buNone/>
            </a:pPr>
            <a:r>
              <a:rPr lang="en-US" sz="1200" b="1"/>
              <a:t>3. Qualtrics + IA Security &amp; Quality review </a:t>
            </a:r>
            <a:r>
              <a:rPr lang="en-US" sz="1200"/>
              <a:t>— AI and security review</a:t>
            </a:r>
          </a:p>
          <a:p>
            <a:pPr marL="457200" lvl="1" indent="0">
              <a:buNone/>
            </a:pPr>
            <a:r>
              <a:rPr lang="en-US" sz="1200" b="1"/>
              <a:t>4. Service Delivery actions </a:t>
            </a:r>
            <a:r>
              <a:rPr lang="en-US" sz="1200"/>
              <a:t>— settings applied, migrated to the right account and other infrastructure best practices</a:t>
            </a:r>
          </a:p>
          <a:p>
            <a:pPr marL="0" indent="0">
              <a:spcBef>
                <a:spcPts val="400"/>
              </a:spcBef>
              <a:buNone/>
            </a:pPr>
            <a:r>
              <a:rPr lang="en-US" sz="1200" b="1">
                <a:solidFill>
                  <a:schemeClr val="accent4"/>
                </a:solidFill>
              </a:rPr>
              <a:t>Status: Agency Approver</a:t>
            </a:r>
          </a:p>
          <a:p>
            <a:pPr marL="457200" lvl="1" indent="0">
              <a:buNone/>
            </a:pPr>
            <a:r>
              <a:rPr lang="en-US" sz="1200" b="1">
                <a:solidFill>
                  <a:srgbClr val="000000"/>
                </a:solidFill>
              </a:rPr>
              <a:t>5</a:t>
            </a:r>
            <a:r>
              <a:rPr lang="en-US" sz="1200" b="1"/>
              <a:t>. Approve/Deny </a:t>
            </a:r>
            <a:r>
              <a:rPr lang="en-US" sz="1200"/>
              <a:t>— your agency makes the final call</a:t>
            </a:r>
            <a:endParaRPr lang="en-US" sz="1200">
              <a:solidFill>
                <a:srgbClr val="C16125"/>
              </a:solidFill>
            </a:endParaRPr>
          </a:p>
          <a:p>
            <a:pPr marL="0" indent="0">
              <a:lnSpc>
                <a:spcPct val="114999"/>
              </a:lnSpc>
              <a:buNone/>
            </a:pPr>
            <a:r>
              <a:rPr lang="en-US" sz="1200" b="1">
                <a:solidFill>
                  <a:schemeClr val="accent1"/>
                </a:solidFill>
              </a:rPr>
              <a:t>Status: Closed</a:t>
            </a:r>
            <a:endParaRPr lang="en-US" sz="1200">
              <a:solidFill>
                <a:schemeClr val="accent1"/>
              </a:solidFill>
            </a:endParaRPr>
          </a:p>
          <a:p>
            <a:pPr marL="457200" lvl="1" indent="0">
              <a:lnSpc>
                <a:spcPct val="114999"/>
              </a:lnSpc>
              <a:buNone/>
            </a:pPr>
            <a:r>
              <a:rPr lang="en-US" sz="1200" b="1"/>
              <a:t>6. Finalize and Distribute </a:t>
            </a:r>
            <a:r>
              <a:rPr lang="en-US" sz="1200"/>
              <a:t>—  Congrats your published, -- now time distribute or we tell you why it was declined by your agency</a:t>
            </a:r>
            <a:endParaRPr lang="en-US" sz="1200">
              <a:solidFill>
                <a:srgbClr val="000000"/>
              </a:solidFill>
              <a:latin typeface="Work Sans" pitchFamily="2" charset="0"/>
              <a:cs typeface="Arial"/>
            </a:endParaRPr>
          </a:p>
        </p:txBody>
      </p:sp>
      <p:sp>
        <p:nvSpPr>
          <p:cNvPr id="4" name="TextBox 3">
            <a:extLst>
              <a:ext uri="{FF2B5EF4-FFF2-40B4-BE49-F238E27FC236}">
                <a16:creationId xmlns:a16="http://schemas.microsoft.com/office/drawing/2014/main" id="{622B833A-28DE-195D-843D-90251CB162DB}"/>
              </a:ext>
            </a:extLst>
          </p:cNvPr>
          <p:cNvSpPr txBox="1"/>
          <p:nvPr/>
        </p:nvSpPr>
        <p:spPr>
          <a:xfrm>
            <a:off x="464127" y="1059746"/>
            <a:ext cx="8520546" cy="307777"/>
          </a:xfrm>
          <a:prstGeom prst="rect">
            <a:avLst/>
          </a:prstGeom>
          <a:noFill/>
        </p:spPr>
        <p:txBody>
          <a:bodyPr wrap="square" rtlCol="0">
            <a:spAutoFit/>
          </a:bodyPr>
          <a:lstStyle/>
          <a:p>
            <a:r>
              <a:rPr lang="en-US" b="1">
                <a:solidFill>
                  <a:schemeClr val="bg2"/>
                </a:solidFill>
                <a:latin typeface="Work Sans" pitchFamily="2" charset="0"/>
              </a:rPr>
              <a:t>Every survey moves through the same </a:t>
            </a:r>
            <a:r>
              <a:rPr lang="en-US" b="1">
                <a:solidFill>
                  <a:schemeClr val="bg2"/>
                </a:solidFill>
                <a:latin typeface="Work Sans" pitchFamily="2" charset="0"/>
                <a:hlinkClick r:id="rId3"/>
              </a:rPr>
              <a:t>six stages</a:t>
            </a:r>
            <a:r>
              <a:rPr lang="en-US" b="1">
                <a:solidFill>
                  <a:schemeClr val="bg2"/>
                </a:solidFill>
                <a:latin typeface="Work Sans" pitchFamily="2" charset="0"/>
              </a:rPr>
              <a:t> on its way to going live.</a:t>
            </a:r>
          </a:p>
        </p:txBody>
      </p:sp>
      <p:pic>
        <p:nvPicPr>
          <p:cNvPr id="6" name="Picture 5" descr="Screenshot of the ‘What to Expect from the Survey Publication Workflow’ guide page on dxtraining.iowa.gov, dated Saturday, October 17, 2026. Tagged with ‘Qualtrics Topics’ and ‘Qualtrics CX Topics.’ An ‘On this page’ section lists status links including Status: Quality &amp; Security, Status: Agency Approver, Status: Closed, and Additional Statuses, alongside a diagram of the publication workflow stages and a ‘Guide to Publish’ callout linking to the Survey Publication Workflow guide.">
            <a:extLst>
              <a:ext uri="{FF2B5EF4-FFF2-40B4-BE49-F238E27FC236}">
                <a16:creationId xmlns:a16="http://schemas.microsoft.com/office/drawing/2014/main" id="{870B6EAF-321C-12D8-9128-5732F39E2380}"/>
              </a:ext>
            </a:extLst>
          </p:cNvPr>
          <p:cNvPicPr>
            <a:picLocks noChangeAspect="1"/>
          </p:cNvPicPr>
          <p:nvPr/>
        </p:nvPicPr>
        <p:blipFill>
          <a:blip r:embed="rId4"/>
          <a:srcRect/>
          <a:stretch/>
        </p:blipFill>
        <p:spPr>
          <a:xfrm rot="1330179">
            <a:off x="5578699" y="2182398"/>
            <a:ext cx="3111426" cy="1541864"/>
          </a:xfrm>
          <a:prstGeom prst="rect">
            <a:avLst/>
          </a:prstGeom>
          <a:solidFill>
            <a:srgbClr val="FFFFFF">
              <a:shade val="85000"/>
            </a:srgbClr>
          </a:solidFill>
          <a:ln w="190500" cap="sq">
            <a:solidFill>
              <a:schemeClr val="tx1"/>
            </a:solidFill>
            <a:miter lim="800000"/>
          </a:ln>
          <a:effectLst>
            <a:outerShdw blurRad="65000" dist="50800" dir="12900000" kx="195000" ky="145000" algn="tl" rotWithShape="0">
              <a:srgbClr val="000000">
                <a:alpha val="30000"/>
              </a:srgbClr>
            </a:outerShdw>
          </a:effectLst>
        </p:spPr>
      </p:pic>
      <p:sp>
        <p:nvSpPr>
          <p:cNvPr id="7" name="TextBox 6">
            <a:extLst>
              <a:ext uri="{FF2B5EF4-FFF2-40B4-BE49-F238E27FC236}">
                <a16:creationId xmlns:a16="http://schemas.microsoft.com/office/drawing/2014/main" id="{B0DE0076-74BA-6304-8FE1-0CDF88348F2E}"/>
              </a:ext>
            </a:extLst>
          </p:cNvPr>
          <p:cNvSpPr txBox="1"/>
          <p:nvPr/>
        </p:nvSpPr>
        <p:spPr>
          <a:xfrm>
            <a:off x="1" y="0"/>
            <a:ext cx="9144000" cy="276999"/>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5"/>
              </a:rPr>
              <a:t>Guide to Publish</a:t>
            </a:r>
            <a:endParaRPr lang="en-US" sz="1100" b="1">
              <a:solidFill>
                <a:schemeClr val="bg2"/>
              </a:solidFill>
              <a:latin typeface="Work Sans" pitchFamily="2"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3500" y="216924"/>
            <a:ext cx="8228100" cy="813075"/>
          </a:xfrm>
        </p:spPr>
        <p:txBody>
          <a:bodyPr anchor="ctr"/>
          <a:lstStyle/>
          <a:p>
            <a:r>
              <a:rPr lang="en-US" sz="3200"/>
              <a:t>Request to Publish – Step 1</a:t>
            </a:r>
            <a:br>
              <a:rPr lang="en-US" sz="3200"/>
            </a:br>
            <a:r>
              <a:rPr lang="en-US" sz="1800" b="1">
                <a:solidFill>
                  <a:schemeClr val="accent5"/>
                </a:solidFill>
              </a:rPr>
              <a:t>Status: Quality &amp; Security</a:t>
            </a:r>
            <a:endParaRPr lang="en-US" sz="3200"/>
          </a:p>
        </p:txBody>
      </p:sp>
      <p:sp>
        <p:nvSpPr>
          <p:cNvPr id="2" name="Text Placeholder 1"/>
          <p:cNvSpPr>
            <a:spLocks noGrp="1"/>
          </p:cNvSpPr>
          <p:nvPr>
            <p:ph type="body" idx="1"/>
          </p:nvPr>
        </p:nvSpPr>
        <p:spPr>
          <a:xfrm>
            <a:off x="396000" y="1030000"/>
            <a:ext cx="5150000" cy="3850000"/>
          </a:xfrm>
        </p:spPr>
        <p:txBody>
          <a:bodyPr>
            <a:normAutofit/>
          </a:bodyPr>
          <a:lstStyle/>
          <a:p>
            <a:pPr marL="88900" indent="0">
              <a:buNone/>
            </a:pPr>
            <a:r>
              <a:rPr lang="en-US" b="1"/>
              <a:t>Step 1: Click Publish</a:t>
            </a:r>
          </a:p>
          <a:p>
            <a:pPr lvl="1"/>
            <a:r>
              <a:rPr lang="en-US" sz="1800"/>
              <a:t>In the Survey Editor, click Publish in the top right corner. This kicks off the approval workflow. It doesn't publish your survey yet.</a:t>
            </a:r>
          </a:p>
          <a:p>
            <a:pPr marL="88900" indent="0">
              <a:buNone/>
            </a:pPr>
            <a:endParaRPr lang="en-US" sz="1400"/>
          </a:p>
        </p:txBody>
      </p:sp>
      <p:sp>
        <p:nvSpPr>
          <p:cNvPr id="5" name="TextBox 4">
            <a:extLst>
              <a:ext uri="{FF2B5EF4-FFF2-40B4-BE49-F238E27FC236}">
                <a16:creationId xmlns:a16="http://schemas.microsoft.com/office/drawing/2014/main" id="{9A108EAB-B78B-5080-83D3-5DBFCC3D0BDC}"/>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pic>
        <p:nvPicPr>
          <p:cNvPr id="7" name="Picture 6" descr="Screenshot of the Survey Editor toolbar with a red arrow pointing to the blue Publish button in the top right corner, next to a Preview button and a search icon. Below, an ExpertReview score indicator shows a rating of ‘Great.">
            <a:extLst>
              <a:ext uri="{FF2B5EF4-FFF2-40B4-BE49-F238E27FC236}">
                <a16:creationId xmlns:a16="http://schemas.microsoft.com/office/drawing/2014/main" id="{C2D7BCFC-E7FF-77C8-4B48-14C706CA4371}"/>
              </a:ext>
            </a:extLst>
          </p:cNvPr>
          <p:cNvPicPr>
            <a:picLocks noChangeAspect="1"/>
          </p:cNvPicPr>
          <p:nvPr/>
        </p:nvPicPr>
        <p:blipFill>
          <a:blip r:embed="rId5"/>
          <a:srcRect/>
          <a:stretch/>
        </p:blipFill>
        <p:spPr>
          <a:xfrm>
            <a:off x="5471652" y="2228417"/>
            <a:ext cx="3276348" cy="2150801"/>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9" name="TextBox 8">
            <a:extLst>
              <a:ext uri="{FF2B5EF4-FFF2-40B4-BE49-F238E27FC236}">
                <a16:creationId xmlns:a16="http://schemas.microsoft.com/office/drawing/2014/main" id="{17660079-3CE2-4738-26AE-5C9201D7DFA0}"/>
              </a:ext>
            </a:extLst>
          </p:cNvPr>
          <p:cNvSpPr txBox="1"/>
          <p:nvPr/>
        </p:nvSpPr>
        <p:spPr>
          <a:xfrm>
            <a:off x="256309" y="4191000"/>
            <a:ext cx="4959927" cy="738664"/>
          </a:xfrm>
          <a:prstGeom prst="rect">
            <a:avLst/>
          </a:prstGeom>
          <a:noFill/>
          <a:ln>
            <a:solidFill>
              <a:schemeClr val="accent5"/>
            </a:solidFill>
          </a:ln>
        </p:spPr>
        <p:txBody>
          <a:bodyPr wrap="square" rtlCol="0">
            <a:spAutoFit/>
          </a:bodyPr>
          <a:lstStyle/>
          <a:p>
            <a:r>
              <a:rPr lang="en-US"/>
              <a:t>❗</a:t>
            </a:r>
            <a:r>
              <a:rPr lang="en-US">
                <a:latin typeface="Work Sans" pitchFamily="2" charset="0"/>
              </a:rPr>
              <a:t>You’ll </a:t>
            </a:r>
            <a:r>
              <a:rPr lang="en-US" b="1">
                <a:latin typeface="Work Sans" pitchFamily="2" charset="0"/>
              </a:rPr>
              <a:t>only </a:t>
            </a:r>
            <a:r>
              <a:rPr lang="en-US">
                <a:latin typeface="Work Sans" pitchFamily="2" charset="0"/>
              </a:rPr>
              <a:t>ever click the </a:t>
            </a:r>
            <a:r>
              <a:rPr lang="en-US" b="1">
                <a:latin typeface="Work Sans" pitchFamily="2" charset="0"/>
              </a:rPr>
              <a:t>blue Publish button </a:t>
            </a:r>
            <a:r>
              <a:rPr lang="en-US">
                <a:latin typeface="Work Sans" pitchFamily="2" charset="0"/>
              </a:rPr>
              <a:t>once per survey. Starting November 4, every update after that goes through the new republish option instead.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9D23A-9220-398C-1449-6E238D6EE9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16D78E7-5791-9C3F-7911-150E99453055}"/>
              </a:ext>
            </a:extLst>
          </p:cNvPr>
          <p:cNvSpPr>
            <a:spLocks noGrp="1"/>
          </p:cNvSpPr>
          <p:nvPr>
            <p:ph type="title"/>
          </p:nvPr>
        </p:nvSpPr>
        <p:spPr>
          <a:xfrm>
            <a:off x="453500" y="216924"/>
            <a:ext cx="8228100" cy="813075"/>
          </a:xfrm>
        </p:spPr>
        <p:txBody>
          <a:bodyPr anchor="ctr"/>
          <a:lstStyle/>
          <a:p>
            <a:r>
              <a:rPr lang="en-US" sz="3200"/>
              <a:t>Request to Publish – Step 2</a:t>
            </a:r>
            <a:br>
              <a:rPr lang="en-US" sz="3200"/>
            </a:br>
            <a:r>
              <a:rPr lang="en-US" sz="1800" b="1">
                <a:solidFill>
                  <a:schemeClr val="accent5"/>
                </a:solidFill>
              </a:rPr>
              <a:t>Status: Quality &amp; Security</a:t>
            </a:r>
            <a:endParaRPr lang="en-US" sz="3200"/>
          </a:p>
        </p:txBody>
      </p:sp>
      <p:sp>
        <p:nvSpPr>
          <p:cNvPr id="2" name="Text Placeholder 1">
            <a:extLst>
              <a:ext uri="{FF2B5EF4-FFF2-40B4-BE49-F238E27FC236}">
                <a16:creationId xmlns:a16="http://schemas.microsoft.com/office/drawing/2014/main" id="{4E697EB0-56E3-1655-0FE1-ECBDEB6DA9C2}"/>
              </a:ext>
            </a:extLst>
          </p:cNvPr>
          <p:cNvSpPr>
            <a:spLocks noGrp="1"/>
          </p:cNvSpPr>
          <p:nvPr>
            <p:ph type="body" idx="1"/>
          </p:nvPr>
        </p:nvSpPr>
        <p:spPr>
          <a:xfrm>
            <a:off x="396000" y="1030000"/>
            <a:ext cx="5150000" cy="3850000"/>
          </a:xfrm>
        </p:spPr>
        <p:txBody>
          <a:bodyPr>
            <a:normAutofit/>
          </a:bodyPr>
          <a:lstStyle/>
          <a:p>
            <a:pPr marL="88900" indent="0">
              <a:buNone/>
            </a:pPr>
            <a:r>
              <a:rPr lang="en-US" b="1"/>
              <a:t>Step 2: Select Jessica and Add Notes</a:t>
            </a:r>
          </a:p>
          <a:p>
            <a:pPr lvl="1"/>
            <a:r>
              <a:rPr lang="en-US" sz="1800" b="1"/>
              <a:t>Select Jessica </a:t>
            </a:r>
            <a:r>
              <a:rPr lang="en-US" sz="1800"/>
              <a:t>from the approver dropdown. </a:t>
            </a:r>
          </a:p>
          <a:p>
            <a:pPr lvl="1"/>
            <a:r>
              <a:rPr lang="en-US" sz="1800"/>
              <a:t>It simply </a:t>
            </a:r>
            <a:r>
              <a:rPr lang="en-US" sz="1800" b="1"/>
              <a:t>kicks off the workflow</a:t>
            </a:r>
            <a:r>
              <a:rPr lang="en-US" sz="1800"/>
              <a:t>. Your </a:t>
            </a:r>
            <a:r>
              <a:rPr lang="en-US" sz="1800" b="1"/>
              <a:t>agency's actual designated approver</a:t>
            </a:r>
            <a:r>
              <a:rPr lang="en-US" sz="1800"/>
              <a:t> reviews and signs off later.</a:t>
            </a:r>
          </a:p>
        </p:txBody>
      </p:sp>
      <p:sp>
        <p:nvSpPr>
          <p:cNvPr id="5" name="TextBox 4">
            <a:extLst>
              <a:ext uri="{FF2B5EF4-FFF2-40B4-BE49-F238E27FC236}">
                <a16:creationId xmlns:a16="http://schemas.microsoft.com/office/drawing/2014/main" id="{385CB215-5A03-38CB-FD7D-1A3B1533516E}"/>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pic>
        <p:nvPicPr>
          <p:cNvPr id="7" name="Picture 6" descr="Screenshot of the ‘Publish and activate survey’ dialog box. Red arrows point to the ‘Select approver’ dropdown, showing jessica.vanheuveln@dom.iowa.gov selected, and to the blue ‘Request approval’ button. An outlined ‘Approval notes’ field reads ‘Add notes here!’ A Description field shows ‘User-published version.’ To the right, an ExpertReview panel shows survey strength ‘Great’ with one recommendation.">
            <a:extLst>
              <a:ext uri="{FF2B5EF4-FFF2-40B4-BE49-F238E27FC236}">
                <a16:creationId xmlns:a16="http://schemas.microsoft.com/office/drawing/2014/main" id="{7F68122E-1770-95E3-BA5B-DF6D4D49488D}"/>
              </a:ext>
            </a:extLst>
          </p:cNvPr>
          <p:cNvPicPr>
            <a:picLocks noChangeAspect="1"/>
          </p:cNvPicPr>
          <p:nvPr/>
        </p:nvPicPr>
        <p:blipFill>
          <a:blip r:embed="rId5"/>
          <a:srcRect/>
          <a:stretch/>
        </p:blipFill>
        <p:spPr>
          <a:xfrm>
            <a:off x="5685691" y="1246923"/>
            <a:ext cx="3228865" cy="2309945"/>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8" name="TextBox 7">
            <a:extLst>
              <a:ext uri="{FF2B5EF4-FFF2-40B4-BE49-F238E27FC236}">
                <a16:creationId xmlns:a16="http://schemas.microsoft.com/office/drawing/2014/main" id="{EB2F9C30-B3E9-F29F-6C42-28C69B88A15F}"/>
              </a:ext>
            </a:extLst>
          </p:cNvPr>
          <p:cNvSpPr txBox="1"/>
          <p:nvPr/>
        </p:nvSpPr>
        <p:spPr>
          <a:xfrm>
            <a:off x="256309" y="4191000"/>
            <a:ext cx="7197436" cy="954107"/>
          </a:xfrm>
          <a:prstGeom prst="rect">
            <a:avLst/>
          </a:prstGeom>
          <a:noFill/>
          <a:ln>
            <a:solidFill>
              <a:schemeClr val="accent5"/>
            </a:solidFill>
          </a:ln>
        </p:spPr>
        <p:txBody>
          <a:bodyPr wrap="square" rtlCol="0">
            <a:spAutoFit/>
          </a:bodyPr>
          <a:lstStyle/>
          <a:p>
            <a:r>
              <a:rPr lang="en-US"/>
              <a:t>❗</a:t>
            </a:r>
            <a:r>
              <a:rPr lang="en-US">
                <a:latin typeface="Work Sans" pitchFamily="2" charset="0"/>
              </a:rPr>
              <a:t>Selecting </a:t>
            </a:r>
            <a:r>
              <a:rPr lang="en-US" b="1">
                <a:latin typeface="Work Sans" pitchFamily="2" charset="0"/>
              </a:rPr>
              <a:t>Jessica</a:t>
            </a:r>
            <a:r>
              <a:rPr lang="en-US">
                <a:latin typeface="Work Sans" pitchFamily="2" charset="0"/>
              </a:rPr>
              <a:t> doesn’t mean she’s your approver — </a:t>
            </a:r>
            <a:r>
              <a:rPr lang="en-US" b="1">
                <a:latin typeface="Work Sans" pitchFamily="2" charset="0"/>
              </a:rPr>
              <a:t>it’s just what triggers the process</a:t>
            </a:r>
            <a:r>
              <a:rPr lang="en-US">
                <a:latin typeface="Work Sans" pitchFamily="2" charset="0"/>
              </a:rPr>
              <a:t>.</a:t>
            </a:r>
            <a:r>
              <a:rPr lang="en-US" b="1">
                <a:latin typeface="Work Sans" pitchFamily="2" charset="0"/>
              </a:rPr>
              <a:t> </a:t>
            </a:r>
            <a:r>
              <a:rPr lang="en-US">
                <a:latin typeface="Work Sans" pitchFamily="2" charset="0"/>
              </a:rPr>
              <a:t>You’ll </a:t>
            </a:r>
            <a:r>
              <a:rPr lang="en-US" b="1">
                <a:latin typeface="Work Sans" pitchFamily="2" charset="0"/>
              </a:rPr>
              <a:t>only </a:t>
            </a:r>
            <a:r>
              <a:rPr lang="en-US">
                <a:latin typeface="Work Sans" pitchFamily="2" charset="0"/>
              </a:rPr>
              <a:t>ever click the </a:t>
            </a:r>
            <a:r>
              <a:rPr lang="en-US" b="1">
                <a:latin typeface="Work Sans" pitchFamily="2" charset="0"/>
              </a:rPr>
              <a:t>blue Publish button </a:t>
            </a:r>
            <a:r>
              <a:rPr lang="en-US">
                <a:latin typeface="Work Sans" pitchFamily="2" charset="0"/>
              </a:rPr>
              <a:t>once per survey. Starting November 4, every update after that goes through the new republish option instead.</a:t>
            </a:r>
          </a:p>
        </p:txBody>
      </p:sp>
    </p:spTree>
    <p:extLst>
      <p:ext uri="{BB962C8B-B14F-4D97-AF65-F5344CB8AC3E}">
        <p14:creationId xmlns:p14="http://schemas.microsoft.com/office/powerpoint/2010/main" val="14605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47292-076D-6FDA-2B7F-0E6BDAFFFFC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39F7AF9-266B-4A1B-3C1F-C97F4D2CE583}"/>
              </a:ext>
            </a:extLst>
          </p:cNvPr>
          <p:cNvSpPr>
            <a:spLocks noGrp="1"/>
          </p:cNvSpPr>
          <p:nvPr>
            <p:ph type="body" idx="1"/>
          </p:nvPr>
        </p:nvSpPr>
        <p:spPr>
          <a:xfrm>
            <a:off x="396001" y="1030000"/>
            <a:ext cx="4023600" cy="3583564"/>
          </a:xfrm>
        </p:spPr>
        <p:txBody>
          <a:bodyPr>
            <a:normAutofit fontScale="92500" lnSpcReduction="20000"/>
          </a:bodyPr>
          <a:lstStyle/>
          <a:p>
            <a:pPr marL="0" indent="0">
              <a:spcBef>
                <a:spcPts val="400"/>
              </a:spcBef>
              <a:buNone/>
            </a:pPr>
            <a:r>
              <a:rPr lang="en-US" b="1"/>
              <a:t>Step 3: Complete the Choose Your Path Form</a:t>
            </a:r>
            <a:endParaRPr lang="en-US" sz="1200"/>
          </a:p>
          <a:p>
            <a:pPr marL="0" indent="0">
              <a:spcBef>
                <a:spcPts val="400"/>
              </a:spcBef>
              <a:buNone/>
            </a:pPr>
            <a:r>
              <a:rPr lang="en-US" sz="1400"/>
              <a:t>After you request approval, you'll get an email </a:t>
            </a:r>
            <a:r>
              <a:rPr lang="en-US" sz="1400" b="1"/>
              <a:t>(hour later) </a:t>
            </a:r>
            <a:r>
              <a:rPr lang="en-US" sz="1400"/>
              <a:t>asking you to complete the Choose Your Path form. </a:t>
            </a:r>
          </a:p>
          <a:p>
            <a:pPr marL="0" indent="0">
              <a:spcBef>
                <a:spcPts val="400"/>
              </a:spcBef>
              <a:buNone/>
            </a:pPr>
            <a:r>
              <a:rPr lang="en-US" sz="1400"/>
              <a:t>This is where you pick your review lane:</a:t>
            </a:r>
          </a:p>
          <a:p>
            <a:pPr marL="285750" indent="-285750">
              <a:spcBef>
                <a:spcPts val="400"/>
              </a:spcBef>
            </a:pPr>
            <a:r>
              <a:rPr lang="en-US" sz="1400" b="1"/>
              <a:t>Comprehensive Review (Full Service): </a:t>
            </a:r>
            <a:r>
              <a:rPr lang="en-US" sz="1400"/>
              <a:t>recommended for public-facing or constituent surveys; full accessibility, theming, and methodology feedback; includes one extra Listen Understand Act (LUA) section</a:t>
            </a:r>
          </a:p>
          <a:p>
            <a:pPr marL="228600" indent="-228600">
              <a:spcBef>
                <a:spcPts val="400"/>
              </a:spcBef>
              <a:buFont typeface="Arial" panose="020B0604020202020204" pitchFamily="34" charset="0"/>
              <a:buChar char="•"/>
            </a:pPr>
            <a:r>
              <a:rPr lang="en-US" sz="1400" b="1"/>
              <a:t>Streamlined Review (Express Lane): </a:t>
            </a:r>
            <a:r>
              <a:rPr lang="en-US" sz="1400"/>
              <a:t>a good fit for internal or low-risk surveys, or agencies with their own strong review process; security only</a:t>
            </a:r>
          </a:p>
        </p:txBody>
      </p:sp>
      <p:sp>
        <p:nvSpPr>
          <p:cNvPr id="5" name="TextBox 4">
            <a:extLst>
              <a:ext uri="{FF2B5EF4-FFF2-40B4-BE49-F238E27FC236}">
                <a16:creationId xmlns:a16="http://schemas.microsoft.com/office/drawing/2014/main" id="{891711DB-122F-E88A-D3F6-0F270E942611}"/>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pic>
        <p:nvPicPr>
          <p:cNvPr id="8" name="Picture 7" descr="Screenshot of an email titled ‘Action Required: Complete Survey to Proceed,’ from the Qualtrics + Iowa Security &amp; Quality Team. It asks the recipient to pick a review path, Comprehensive Review (Full Service) or Streamlined Review (Express Lane), with a red arrow pointing to the ‘Complete Choose Your Survey Review Journey Form’ link. Request Details list the survey name, survey ID, ticket ID, requestor, and a link to the Survey Builder Editor. A Need Help section links to the Qualtrics Training and Support and Qualtrics Guides and Best Practices pages.">
            <a:extLst>
              <a:ext uri="{FF2B5EF4-FFF2-40B4-BE49-F238E27FC236}">
                <a16:creationId xmlns:a16="http://schemas.microsoft.com/office/drawing/2014/main" id="{F2BFD36C-4131-A117-CDFD-32A9F8DF36A1}"/>
              </a:ext>
            </a:extLst>
          </p:cNvPr>
          <p:cNvPicPr>
            <a:picLocks noChangeAspect="1"/>
          </p:cNvPicPr>
          <p:nvPr/>
        </p:nvPicPr>
        <p:blipFill>
          <a:blip r:embed="rId5"/>
          <a:srcRect/>
          <a:stretch/>
        </p:blipFill>
        <p:spPr>
          <a:xfrm>
            <a:off x="4567550" y="1626285"/>
            <a:ext cx="4433106" cy="2390993"/>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10" name="TextBox 9">
            <a:extLst>
              <a:ext uri="{FF2B5EF4-FFF2-40B4-BE49-F238E27FC236}">
                <a16:creationId xmlns:a16="http://schemas.microsoft.com/office/drawing/2014/main" id="{B7E35A51-3F53-822D-C897-A585F9F8D9B6}"/>
              </a:ext>
            </a:extLst>
          </p:cNvPr>
          <p:cNvSpPr txBox="1"/>
          <p:nvPr/>
        </p:nvSpPr>
        <p:spPr>
          <a:xfrm>
            <a:off x="396000" y="4673525"/>
            <a:ext cx="7197436" cy="307777"/>
          </a:xfrm>
          <a:prstGeom prst="rect">
            <a:avLst/>
          </a:prstGeom>
          <a:noFill/>
          <a:ln>
            <a:solidFill>
              <a:schemeClr val="accent5"/>
            </a:solidFill>
          </a:ln>
        </p:spPr>
        <p:txBody>
          <a:bodyPr wrap="square" rtlCol="0">
            <a:spAutoFit/>
          </a:bodyPr>
          <a:lstStyle/>
          <a:p>
            <a:r>
              <a:rPr lang="en-US"/>
              <a:t>❗</a:t>
            </a:r>
            <a:r>
              <a:rPr lang="en-US">
                <a:latin typeface="Work Sans" pitchFamily="2" charset="0"/>
              </a:rPr>
              <a:t>Both paths include an AI review </a:t>
            </a:r>
          </a:p>
        </p:txBody>
      </p:sp>
      <p:sp>
        <p:nvSpPr>
          <p:cNvPr id="16" name="Title 2">
            <a:extLst>
              <a:ext uri="{FF2B5EF4-FFF2-40B4-BE49-F238E27FC236}">
                <a16:creationId xmlns:a16="http://schemas.microsoft.com/office/drawing/2014/main" id="{D8CDEE73-FB5A-4193-F31E-1EDB75A9BE9C}"/>
              </a:ext>
            </a:extLst>
          </p:cNvPr>
          <p:cNvSpPr>
            <a:spLocks noGrp="1"/>
          </p:cNvSpPr>
          <p:nvPr>
            <p:ph type="title"/>
          </p:nvPr>
        </p:nvSpPr>
        <p:spPr>
          <a:xfrm>
            <a:off x="453500" y="216924"/>
            <a:ext cx="8228100" cy="813075"/>
          </a:xfrm>
        </p:spPr>
        <p:txBody>
          <a:bodyPr anchor="ctr"/>
          <a:lstStyle/>
          <a:p>
            <a:r>
              <a:rPr lang="en-US" sz="3200"/>
              <a:t>Intake - Choosing Your Review Path</a:t>
            </a:r>
            <a:br>
              <a:rPr lang="en-US" sz="3200"/>
            </a:br>
            <a:r>
              <a:rPr lang="en-US" sz="1800" b="1">
                <a:solidFill>
                  <a:schemeClr val="accent5"/>
                </a:solidFill>
              </a:rPr>
              <a:t>Status: Quality &amp; Security</a:t>
            </a:r>
            <a:endParaRPr lang="en-US" sz="3200"/>
          </a:p>
        </p:txBody>
      </p:sp>
    </p:spTree>
    <p:extLst>
      <p:ext uri="{BB962C8B-B14F-4D97-AF65-F5344CB8AC3E}">
        <p14:creationId xmlns:p14="http://schemas.microsoft.com/office/powerpoint/2010/main" val="423460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AE8A-2AED-6187-6120-285E94E271AD}"/>
            </a:ext>
          </a:extLst>
        </p:cNvPr>
        <p:cNvGrpSpPr/>
        <p:nvPr/>
      </p:nvGrpSpPr>
      <p:grpSpPr>
        <a:xfrm>
          <a:off x="0" y="0"/>
          <a:ext cx="0" cy="0"/>
          <a:chOff x="0" y="0"/>
          <a:chExt cx="0" cy="0"/>
        </a:xfrm>
      </p:grpSpPr>
      <p:sp>
        <p:nvSpPr>
          <p:cNvPr id="16" name="Title 2">
            <a:extLst>
              <a:ext uri="{FF2B5EF4-FFF2-40B4-BE49-F238E27FC236}">
                <a16:creationId xmlns:a16="http://schemas.microsoft.com/office/drawing/2014/main" id="{8C44CF05-5E83-49A0-B1FA-5D4C9F07C496}"/>
              </a:ext>
            </a:extLst>
          </p:cNvPr>
          <p:cNvSpPr>
            <a:spLocks noGrp="1"/>
          </p:cNvSpPr>
          <p:nvPr>
            <p:ph type="title"/>
          </p:nvPr>
        </p:nvSpPr>
        <p:spPr>
          <a:xfrm>
            <a:off x="453399" y="261610"/>
            <a:ext cx="8228100" cy="558000"/>
          </a:xfrm>
        </p:spPr>
        <p:txBody>
          <a:bodyPr anchor="ctr"/>
          <a:lstStyle/>
          <a:p>
            <a:r>
              <a:rPr lang="en-US" sz="3200"/>
              <a:t>Intake - Choosing Your Review Path</a:t>
            </a:r>
            <a:br>
              <a:rPr lang="en-US" sz="3200"/>
            </a:br>
            <a:r>
              <a:rPr lang="en-US" sz="1800" b="1">
                <a:solidFill>
                  <a:schemeClr val="accent5"/>
                </a:solidFill>
              </a:rPr>
              <a:t>Status: Quality &amp; Security</a:t>
            </a:r>
            <a:endParaRPr lang="en-US" sz="3200"/>
          </a:p>
        </p:txBody>
      </p:sp>
      <p:sp>
        <p:nvSpPr>
          <p:cNvPr id="2" name="Text Placeholder 1">
            <a:extLst>
              <a:ext uri="{FF2B5EF4-FFF2-40B4-BE49-F238E27FC236}">
                <a16:creationId xmlns:a16="http://schemas.microsoft.com/office/drawing/2014/main" id="{734F6DB3-37B9-B15D-45DA-A14B10B13BBD}"/>
              </a:ext>
            </a:extLst>
          </p:cNvPr>
          <p:cNvSpPr>
            <a:spLocks noGrp="1"/>
          </p:cNvSpPr>
          <p:nvPr>
            <p:ph type="body" idx="1"/>
          </p:nvPr>
        </p:nvSpPr>
        <p:spPr>
          <a:xfrm>
            <a:off x="308644" y="4663699"/>
            <a:ext cx="7283003" cy="287238"/>
          </a:xfrm>
          <a:noFill/>
          <a:ln>
            <a:solidFill>
              <a:schemeClr val="accent5"/>
            </a:solidFill>
          </a:ln>
        </p:spPr>
        <p:txBody>
          <a:bodyPr wrap="square" rtlCol="0">
            <a:spAutoFit/>
          </a:bodyPr>
          <a:lstStyle/>
          <a:p>
            <a:pPr marL="88900" indent="0">
              <a:lnSpc>
                <a:spcPct val="100000"/>
              </a:lnSpc>
              <a:spcBef>
                <a:spcPts val="0"/>
              </a:spcBef>
              <a:buClr>
                <a:srgbClr val="000000"/>
              </a:buClr>
              <a:buNone/>
            </a:pPr>
            <a:r>
              <a:rPr lang="en-US" sz="1400"/>
              <a:t>❗ </a:t>
            </a:r>
            <a:r>
              <a:rPr lang="en-US" sz="1400" b="1">
                <a:solidFill>
                  <a:srgbClr val="000000"/>
                </a:solidFill>
                <a:latin typeface="Arial"/>
                <a:cs typeface="Arial"/>
                <a:sym typeface="Arial"/>
              </a:rPr>
              <a:t>Demonstration</a:t>
            </a:r>
          </a:p>
        </p:txBody>
      </p:sp>
      <p:sp>
        <p:nvSpPr>
          <p:cNvPr id="5" name="TextBox 4">
            <a:extLst>
              <a:ext uri="{FF2B5EF4-FFF2-40B4-BE49-F238E27FC236}">
                <a16:creationId xmlns:a16="http://schemas.microsoft.com/office/drawing/2014/main" id="{49C4A7AB-C719-E2EC-745A-CA86BF5689FF}"/>
              </a:ext>
            </a:extLst>
          </p:cNvPr>
          <p:cNvSpPr txBox="1"/>
          <p:nvPr/>
        </p:nvSpPr>
        <p:spPr>
          <a:xfrm>
            <a:off x="1" y="0"/>
            <a:ext cx="9144000" cy="26161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100"/>
              <a:t>🔗</a:t>
            </a:r>
            <a:r>
              <a:rPr lang="en-US" sz="1100" b="1">
                <a:latin typeface="Work Sans" pitchFamily="2" charset="0"/>
                <a:hlinkClick r:id="rId3"/>
              </a:rPr>
              <a:t>What to Expect from the Survey Publication Workflow</a:t>
            </a:r>
            <a:r>
              <a:rPr lang="en-US" sz="1100" b="1">
                <a:latin typeface="Work Sans" pitchFamily="2" charset="0"/>
              </a:rPr>
              <a:t> </a:t>
            </a:r>
            <a:r>
              <a:rPr lang="en-US" sz="1100" b="1">
                <a:solidFill>
                  <a:schemeClr val="tx1"/>
                </a:solidFill>
                <a:latin typeface="Work Sans" pitchFamily="2" charset="0"/>
              </a:rPr>
              <a:t>and</a:t>
            </a:r>
            <a:r>
              <a:rPr lang="en-US" sz="1100">
                <a:latin typeface="Work Sans" pitchFamily="2" charset="0"/>
              </a:rPr>
              <a:t> </a:t>
            </a:r>
            <a:r>
              <a:rPr lang="en-US" sz="1050" b="1">
                <a:solidFill>
                  <a:schemeClr val="bg2"/>
                </a:solidFill>
                <a:latin typeface="Work Sans" pitchFamily="2" charset="0"/>
                <a:hlinkClick r:id="rId4"/>
              </a:rPr>
              <a:t>Guide to Publish</a:t>
            </a:r>
            <a:endParaRPr lang="en-US" sz="1050" b="1">
              <a:solidFill>
                <a:schemeClr val="bg2"/>
              </a:solidFill>
              <a:latin typeface="Work Sans" pitchFamily="2" charset="0"/>
            </a:endParaRPr>
          </a:p>
        </p:txBody>
      </p:sp>
      <p:sp>
        <p:nvSpPr>
          <p:cNvPr id="7" name="Text Placeholder 1">
            <a:extLst>
              <a:ext uri="{FF2B5EF4-FFF2-40B4-BE49-F238E27FC236}">
                <a16:creationId xmlns:a16="http://schemas.microsoft.com/office/drawing/2014/main" id="{62F057C4-F7A2-093F-EA52-DC1835B72169}"/>
              </a:ext>
            </a:extLst>
          </p:cNvPr>
          <p:cNvSpPr txBox="1">
            <a:spLocks/>
          </p:cNvSpPr>
          <p:nvPr/>
        </p:nvSpPr>
        <p:spPr>
          <a:xfrm>
            <a:off x="299543" y="1006699"/>
            <a:ext cx="8535813" cy="3657000"/>
          </a:xfrm>
          <a:prstGeom prst="rect">
            <a:avLst/>
          </a:prstGeom>
          <a:noFill/>
          <a:ln>
            <a:noFill/>
          </a:ln>
        </p:spPr>
        <p:txBody>
          <a:bodyPr spcFirstLastPara="1" wrap="square" lIns="71100" tIns="35550" rIns="71100" bIns="35550" anchor="t" anchorCtr="0">
            <a:noAutofit/>
          </a:bodyPr>
          <a:lstStyle>
            <a:defPPr marR="0" lvl="0" algn="l" rtl="0">
              <a:lnSpc>
                <a:spcPct val="100000"/>
              </a:lnSpc>
              <a:spcBef>
                <a:spcPts val="0"/>
              </a:spcBef>
              <a:spcAft>
                <a:spcPts val="0"/>
              </a:spcAft>
            </a:defPPr>
            <a:lvl1pPr marL="457200" marR="0" lvl="0" indent="-368300" algn="l" rtl="0">
              <a:lnSpc>
                <a:spcPct val="115000"/>
              </a:lnSpc>
              <a:spcBef>
                <a:spcPts val="900"/>
              </a:spcBef>
              <a:spcAft>
                <a:spcPts val="0"/>
              </a:spcAft>
              <a:buClr>
                <a:schemeClr val="dk1"/>
              </a:buClr>
              <a:buSzPts val="2200"/>
              <a:buFont typeface="Work Sans"/>
              <a:buChar char="•"/>
              <a:defRPr sz="2200" b="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b="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b="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9pPr>
          </a:lstStyle>
          <a:p>
            <a:pPr marL="88900" indent="0">
              <a:buNone/>
            </a:pPr>
            <a:r>
              <a:rPr lang="en-US" sz="1050" b="1"/>
              <a:t>Both paths ask the same core questions:</a:t>
            </a:r>
          </a:p>
          <a:p>
            <a:pPr marL="88900" indent="0">
              <a:buNone/>
            </a:pPr>
            <a:r>
              <a:rPr lang="en-US" sz="1050" b="1"/>
              <a:t>Security Overview:</a:t>
            </a:r>
            <a:r>
              <a:rPr lang="en-US" sz="1050"/>
              <a:t> could any of your responses include an 8-digit number, or a number between 12 and 26 digits long? Think Social Security numbers, Medicaid IDs, bank account numbers, driver's license numbers.</a:t>
            </a:r>
          </a:p>
          <a:p>
            <a:pPr marL="88900" indent="0">
              <a:buNone/>
            </a:pPr>
            <a:r>
              <a:rPr lang="en-US" sz="1050" b="1"/>
              <a:t>Protected Data Categories:</a:t>
            </a:r>
            <a:r>
              <a:rPr lang="en-US" sz="1050"/>
              <a:t> which apply, CJIS, FERPA, FTI, HIPAA, PII, or None.</a:t>
            </a:r>
          </a:p>
          <a:p>
            <a:pPr marL="88900" indent="0">
              <a:buNone/>
            </a:pPr>
            <a:r>
              <a:rPr lang="en-US" sz="1050" b="1"/>
              <a:t>Issues and Tips Panel:</a:t>
            </a:r>
            <a:r>
              <a:rPr lang="en-US" sz="1050"/>
              <a:t> did your Issue and Tips Panel show a Sensitive Data Request warning?</a:t>
            </a:r>
          </a:p>
          <a:p>
            <a:pPr marL="88900" indent="0">
              <a:buNone/>
            </a:pPr>
            <a:r>
              <a:rPr lang="en-US" sz="1050" b="1"/>
              <a:t>Launch Date:</a:t>
            </a:r>
            <a:r>
              <a:rPr lang="en-US" sz="1050"/>
              <a:t> your expected launch date.</a:t>
            </a:r>
          </a:p>
          <a:p>
            <a:pPr marL="88900" indent="0">
              <a:buNone/>
            </a:pPr>
            <a:r>
              <a:rPr lang="en-US" sz="1050" b="1"/>
              <a:t>Primary Audience:</a:t>
            </a:r>
            <a:r>
              <a:rPr lang="en-US" sz="1050"/>
              <a:t> constituents, internal staff, partner organizations, or other.</a:t>
            </a:r>
          </a:p>
          <a:p>
            <a:pPr marL="88900" indent="0">
              <a:buNone/>
            </a:pPr>
            <a:r>
              <a:rPr lang="en-US" sz="1050" b="1"/>
              <a:t>Distribution:</a:t>
            </a:r>
            <a:r>
              <a:rPr lang="en-US" sz="1050"/>
              <a:t> how the survey will be distributed, and whether it will be posted on a State of Iowa website.</a:t>
            </a:r>
          </a:p>
          <a:p>
            <a:pPr marL="88900" indent="0">
              <a:buNone/>
            </a:pPr>
            <a:r>
              <a:rPr lang="en-US" sz="1050" b="1"/>
              <a:t>Long-Term Ownership Check:</a:t>
            </a:r>
            <a:r>
              <a:rPr lang="en-US" sz="1050"/>
              <a:t> is this survey long-term, public-facing, used with a QR code, used programmatically, or handling sensitive data? Your answer here determines whether it should move to a dedicated service account.</a:t>
            </a:r>
          </a:p>
          <a:p>
            <a:pPr marL="88900" indent="0">
              <a:buNone/>
            </a:pPr>
            <a:r>
              <a:rPr lang="en-US" sz="1050" b="1"/>
              <a:t>Platform Features:</a:t>
            </a:r>
            <a:r>
              <a:rPr lang="en-US" sz="1050"/>
              <a:t> which platform features your project uses.</a:t>
            </a:r>
          </a:p>
          <a:p>
            <a:pPr marL="88900" indent="0">
              <a:buNone/>
            </a:pPr>
            <a:r>
              <a:rPr lang="en-US" sz="1050" b="1"/>
              <a:t>Comprehensive only:</a:t>
            </a:r>
            <a:r>
              <a:rPr lang="en-US" sz="1050"/>
              <a:t> one extra section before submitting, Listen Understand Act (LUA), what you're capturing (Listen), the why behind it (Understand), and what you'll do with it (Act). Streamlined skips this and goes straight to submission.</a:t>
            </a:r>
          </a:p>
          <a:p>
            <a:pPr marL="0" indent="0" algn="ctr">
              <a:spcBef>
                <a:spcPts val="400"/>
              </a:spcBef>
              <a:buFont typeface="Work Sans"/>
              <a:buNone/>
            </a:pPr>
            <a:endParaRPr lang="en-US" sz="500" b="1"/>
          </a:p>
        </p:txBody>
      </p:sp>
    </p:spTree>
    <p:extLst>
      <p:ext uri="{BB962C8B-B14F-4D97-AF65-F5344CB8AC3E}">
        <p14:creationId xmlns:p14="http://schemas.microsoft.com/office/powerpoint/2010/main" val="38983848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081EF-3E05-AC2C-BC2F-B697D6B571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7B928E-6D26-2E45-890B-541A12FF0ADE}"/>
              </a:ext>
            </a:extLst>
          </p:cNvPr>
          <p:cNvSpPr>
            <a:spLocks noGrp="1"/>
          </p:cNvSpPr>
          <p:nvPr>
            <p:ph type="body" idx="1"/>
          </p:nvPr>
        </p:nvSpPr>
        <p:spPr>
          <a:xfrm>
            <a:off x="396001" y="1030000"/>
            <a:ext cx="4023600" cy="3583564"/>
          </a:xfrm>
        </p:spPr>
        <p:txBody>
          <a:bodyPr>
            <a:normAutofit/>
          </a:bodyPr>
          <a:lstStyle/>
          <a:p>
            <a:pPr marL="88900" indent="0">
              <a:buNone/>
            </a:pPr>
            <a:r>
              <a:rPr lang="en-US" b="1"/>
              <a:t>Step 4: Your Survey Is Reviewed</a:t>
            </a:r>
            <a:endParaRPr lang="en-US" sz="1200"/>
          </a:p>
          <a:p>
            <a:pPr lvl="0"/>
            <a:r>
              <a:rPr lang="en-US" sz="1400"/>
              <a:t>Your survey goes to the Qualtrics and Iowa Security &amp; Quality Team, with help from our AI review tool — used on both review paths</a:t>
            </a:r>
          </a:p>
          <a:p>
            <a:pPr lvl="0"/>
            <a:r>
              <a:rPr lang="en-US" sz="1400"/>
              <a:t>You’ll get an email with your AI review results and reviewer comments</a:t>
            </a:r>
          </a:p>
          <a:p>
            <a:pPr lvl="0"/>
            <a:r>
              <a:rPr lang="en-US" sz="1400"/>
              <a:t>First time through? You </a:t>
            </a:r>
            <a:r>
              <a:rPr lang="en-US" sz="1400" b="1"/>
              <a:t>may</a:t>
            </a:r>
            <a:r>
              <a:rPr lang="en-US" sz="1400"/>
              <a:t> get a short video walking through your specific survey’s feedback</a:t>
            </a:r>
          </a:p>
        </p:txBody>
      </p:sp>
      <p:sp>
        <p:nvSpPr>
          <p:cNvPr id="5" name="TextBox 4">
            <a:extLst>
              <a:ext uri="{FF2B5EF4-FFF2-40B4-BE49-F238E27FC236}">
                <a16:creationId xmlns:a16="http://schemas.microsoft.com/office/drawing/2014/main" id="{507E9617-FC05-2E84-6537-70D4F19C7B65}"/>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pic>
        <p:nvPicPr>
          <p:cNvPr id="8" name="Picture 7" descr="Screenshot of an email titled ‘Your survey review is ready. Reply when you’re ready for the approver,’ from the Qualtrics + Iowa Security &amp; Quality Team. Next steps list: take a look at the AI review feedback (with a red arrow pointing to the AI Review and Reviewer’s Comments links, noting the AI Review score is ‘Great Job’); let the team know when ready for the approver; and do a thorough review before publishing, with a link to Critical Guidance for Editing a Published Survey. Quick links at the bottom point to Qualtrics Training and Support and Qualtrics Guides and Best Practices.">
            <a:hlinkClick r:id="rId3"/>
            <a:extLst>
              <a:ext uri="{FF2B5EF4-FFF2-40B4-BE49-F238E27FC236}">
                <a16:creationId xmlns:a16="http://schemas.microsoft.com/office/drawing/2014/main" id="{480CDB55-C478-ADA3-5C8E-3AAF8F226974}"/>
              </a:ext>
            </a:extLst>
          </p:cNvPr>
          <p:cNvPicPr>
            <a:picLocks noChangeAspect="1"/>
          </p:cNvPicPr>
          <p:nvPr/>
        </p:nvPicPr>
        <p:blipFill>
          <a:blip r:embed="rId5"/>
          <a:srcRect/>
          <a:stretch/>
        </p:blipFill>
        <p:spPr>
          <a:xfrm>
            <a:off x="4567550" y="1246923"/>
            <a:ext cx="4386964" cy="1920158"/>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10" name="TextBox 9">
            <a:extLst>
              <a:ext uri="{FF2B5EF4-FFF2-40B4-BE49-F238E27FC236}">
                <a16:creationId xmlns:a16="http://schemas.microsoft.com/office/drawing/2014/main" id="{C1988EAA-AB26-EDD7-E729-ADE5835D60B9}"/>
              </a:ext>
            </a:extLst>
          </p:cNvPr>
          <p:cNvSpPr txBox="1"/>
          <p:nvPr/>
        </p:nvSpPr>
        <p:spPr>
          <a:xfrm>
            <a:off x="396000" y="4673525"/>
            <a:ext cx="7197436" cy="307777"/>
          </a:xfrm>
          <a:prstGeom prst="rect">
            <a:avLst/>
          </a:prstGeom>
          <a:noFill/>
          <a:ln>
            <a:solidFill>
              <a:schemeClr val="accent5"/>
            </a:solidFill>
          </a:ln>
        </p:spPr>
        <p:txBody>
          <a:bodyPr wrap="square" rtlCol="0">
            <a:spAutoFit/>
          </a:bodyPr>
          <a:lstStyle/>
          <a:p>
            <a:r>
              <a:rPr lang="en-US"/>
              <a:t>❗</a:t>
            </a:r>
            <a:r>
              <a:rPr lang="en-US">
                <a:latin typeface="Work Sans" pitchFamily="2" charset="0"/>
              </a:rPr>
              <a:t>Both paths include an AI review </a:t>
            </a:r>
          </a:p>
        </p:txBody>
      </p:sp>
      <p:sp>
        <p:nvSpPr>
          <p:cNvPr id="16" name="Title 2">
            <a:extLst>
              <a:ext uri="{FF2B5EF4-FFF2-40B4-BE49-F238E27FC236}">
                <a16:creationId xmlns:a16="http://schemas.microsoft.com/office/drawing/2014/main" id="{9181EEE2-D65D-CA47-5D4A-0F51BD76E198}"/>
              </a:ext>
            </a:extLst>
          </p:cNvPr>
          <p:cNvSpPr>
            <a:spLocks noGrp="1"/>
          </p:cNvSpPr>
          <p:nvPr>
            <p:ph type="title"/>
          </p:nvPr>
        </p:nvSpPr>
        <p:spPr>
          <a:xfrm>
            <a:off x="453500" y="216924"/>
            <a:ext cx="8228100" cy="813075"/>
          </a:xfrm>
        </p:spPr>
        <p:txBody>
          <a:bodyPr anchor="ctr"/>
          <a:lstStyle/>
          <a:p>
            <a:r>
              <a:rPr lang="en-US" sz="3200"/>
              <a:t>Qualtrics + IA Security &amp; Quality review</a:t>
            </a:r>
            <a:br>
              <a:rPr lang="en-US" sz="3200"/>
            </a:br>
            <a:r>
              <a:rPr lang="en-US" sz="1800" b="1">
                <a:solidFill>
                  <a:schemeClr val="accent5"/>
                </a:solidFill>
              </a:rPr>
              <a:t>Status: Quality &amp; Security</a:t>
            </a:r>
            <a:endParaRPr lang="en-US" sz="3200"/>
          </a:p>
        </p:txBody>
      </p:sp>
    </p:spTree>
    <p:extLst>
      <p:ext uri="{BB962C8B-B14F-4D97-AF65-F5344CB8AC3E}">
        <p14:creationId xmlns:p14="http://schemas.microsoft.com/office/powerpoint/2010/main" val="1340303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69AE-C332-E95A-ABEF-58ED88DFCCCC}"/>
            </a:ext>
          </a:extLst>
        </p:cNvPr>
        <p:cNvGrpSpPr/>
        <p:nvPr/>
      </p:nvGrpSpPr>
      <p:grpSpPr>
        <a:xfrm>
          <a:off x="0" y="0"/>
          <a:ext cx="0" cy="0"/>
          <a:chOff x="0" y="0"/>
          <a:chExt cx="0" cy="0"/>
        </a:xfrm>
      </p:grpSpPr>
      <p:sp>
        <p:nvSpPr>
          <p:cNvPr id="16" name="Title 2">
            <a:extLst>
              <a:ext uri="{FF2B5EF4-FFF2-40B4-BE49-F238E27FC236}">
                <a16:creationId xmlns:a16="http://schemas.microsoft.com/office/drawing/2014/main" id="{17AC7982-A916-A9ED-7E95-421284E562B8}"/>
              </a:ext>
            </a:extLst>
          </p:cNvPr>
          <p:cNvSpPr>
            <a:spLocks noGrp="1"/>
          </p:cNvSpPr>
          <p:nvPr>
            <p:ph type="title"/>
          </p:nvPr>
        </p:nvSpPr>
        <p:spPr>
          <a:xfrm>
            <a:off x="453400" y="276999"/>
            <a:ext cx="8228100" cy="558000"/>
          </a:xfrm>
        </p:spPr>
        <p:txBody>
          <a:bodyPr anchor="ctr"/>
          <a:lstStyle/>
          <a:p>
            <a:r>
              <a:rPr lang="en-US" sz="3200"/>
              <a:t>AI - Review</a:t>
            </a:r>
            <a:br>
              <a:rPr lang="en-US" sz="3200"/>
            </a:br>
            <a:r>
              <a:rPr lang="en-US" sz="1800" b="1">
                <a:solidFill>
                  <a:schemeClr val="accent5"/>
                </a:solidFill>
              </a:rPr>
              <a:t>Status: Quality &amp; Security</a:t>
            </a:r>
            <a:endParaRPr lang="en-US" sz="3200"/>
          </a:p>
        </p:txBody>
      </p:sp>
      <p:sp>
        <p:nvSpPr>
          <p:cNvPr id="5" name="TextBox 4">
            <a:extLst>
              <a:ext uri="{FF2B5EF4-FFF2-40B4-BE49-F238E27FC236}">
                <a16:creationId xmlns:a16="http://schemas.microsoft.com/office/drawing/2014/main" id="{765F1E0E-1243-FE2F-B77F-5BEA3A8D134D}"/>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pic>
        <p:nvPicPr>
          <p:cNvPr id="4" name="Picture 3" descr="Screenshot of a Qualtrics Feedback Report cover page for the ‘ICM User Readiness Survey - Post Go Live.’ Lists Survey ID, status as Inactive, and 17 total questions. A table of contents shows sections for Introduction, Findings (with subsections Strongly Recommend Fix, Other Survey/Form Best Practices, Other Accessibility Best Practices, Resources, Try to Break It!, and Internal Q/A Spot Check List).">
            <a:extLst>
              <a:ext uri="{FF2B5EF4-FFF2-40B4-BE49-F238E27FC236}">
                <a16:creationId xmlns:a16="http://schemas.microsoft.com/office/drawing/2014/main" id="{607D3DE1-9DDE-F316-84CE-C20C2DAEF5FD}"/>
              </a:ext>
            </a:extLst>
          </p:cNvPr>
          <p:cNvPicPr>
            <a:picLocks noChangeAspect="1"/>
          </p:cNvPicPr>
          <p:nvPr/>
        </p:nvPicPr>
        <p:blipFill>
          <a:blip r:embed="rId5"/>
          <a:stretch>
            <a:fillRect/>
          </a:stretch>
        </p:blipFill>
        <p:spPr>
          <a:xfrm>
            <a:off x="394854" y="1122069"/>
            <a:ext cx="3818848" cy="3228258"/>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6" name="Text Placeholder 1">
            <a:extLst>
              <a:ext uri="{FF2B5EF4-FFF2-40B4-BE49-F238E27FC236}">
                <a16:creationId xmlns:a16="http://schemas.microsoft.com/office/drawing/2014/main" id="{CB8E93D8-651D-54E6-1C5A-629B0F3F19A6}"/>
              </a:ext>
            </a:extLst>
          </p:cNvPr>
          <p:cNvSpPr txBox="1">
            <a:spLocks/>
          </p:cNvSpPr>
          <p:nvPr/>
        </p:nvSpPr>
        <p:spPr>
          <a:xfrm>
            <a:off x="308644" y="4663699"/>
            <a:ext cx="7283003" cy="287238"/>
          </a:xfrm>
          <a:prstGeom prst="rect">
            <a:avLst/>
          </a:prstGeom>
          <a:noFill/>
          <a:ln>
            <a:solidFill>
              <a:schemeClr val="accent5"/>
            </a:solidFill>
          </a:ln>
        </p:spPr>
        <p:txBody>
          <a:bodyPr spcFirstLastPara="1" wrap="square" lIns="71100" tIns="35550" rIns="71100" bIns="35550" rtlCol="0" anchor="t" anchorCtr="0">
            <a:spAutoFit/>
          </a:bodyPr>
          <a:lstStyle>
            <a:defPPr marR="0" lvl="0" algn="l" rtl="0">
              <a:lnSpc>
                <a:spcPct val="100000"/>
              </a:lnSpc>
              <a:spcBef>
                <a:spcPts val="0"/>
              </a:spcBef>
              <a:spcAft>
                <a:spcPts val="0"/>
              </a:spcAft>
            </a:defPPr>
            <a:lvl1pPr marL="457200" marR="0" lvl="0" indent="-368300" algn="l" rtl="0">
              <a:lnSpc>
                <a:spcPct val="115000"/>
              </a:lnSpc>
              <a:spcBef>
                <a:spcPts val="900"/>
              </a:spcBef>
              <a:spcAft>
                <a:spcPts val="0"/>
              </a:spcAft>
              <a:buClr>
                <a:schemeClr val="dk1"/>
              </a:buClr>
              <a:buSzPts val="2200"/>
              <a:buFont typeface="Work Sans"/>
              <a:buChar char="•"/>
              <a:defRPr sz="2200" b="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b="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b="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9pPr>
          </a:lstStyle>
          <a:p>
            <a:pPr marL="88900" indent="0">
              <a:lnSpc>
                <a:spcPct val="100000"/>
              </a:lnSpc>
              <a:spcBef>
                <a:spcPts val="0"/>
              </a:spcBef>
              <a:buClr>
                <a:srgbClr val="000000"/>
              </a:buClr>
              <a:buFont typeface="Work Sans"/>
              <a:buNone/>
            </a:pPr>
            <a:r>
              <a:rPr lang="en-US" sz="1400"/>
              <a:t>❗ </a:t>
            </a:r>
            <a:r>
              <a:rPr lang="en-US" sz="1400" b="1">
                <a:solidFill>
                  <a:srgbClr val="000000"/>
                </a:solidFill>
                <a:latin typeface="Arial"/>
                <a:cs typeface="Arial"/>
                <a:sym typeface="Arial"/>
              </a:rPr>
              <a:t>Demonstration</a:t>
            </a:r>
          </a:p>
        </p:txBody>
      </p:sp>
      <p:pic>
        <p:nvPicPr>
          <p:cNvPr id="10" name="Picture 9" descr="Screenshot of a report page titled ‘A Note on This Report,’ explaining the report was generated by Claude, an AI assistant, using only the attached QSF file, and that human reviewers Randy and Jessica check every report before it’s shared. Below, a ‘How to Find a Question’s QID’ section lists steps: open the survey and click Edit Survey, locate internal IDs under Tools &gt; Show Internal IDs, click the magnifying glass search icon, and find the QID shown above the question text. Includes a link to a 5-second screen recording demo.">
            <a:extLst>
              <a:ext uri="{FF2B5EF4-FFF2-40B4-BE49-F238E27FC236}">
                <a16:creationId xmlns:a16="http://schemas.microsoft.com/office/drawing/2014/main" id="{0058DB81-8B49-ECEA-E300-75CCA6C7D26A}"/>
              </a:ext>
            </a:extLst>
          </p:cNvPr>
          <p:cNvPicPr>
            <a:picLocks noChangeAspect="1"/>
          </p:cNvPicPr>
          <p:nvPr/>
        </p:nvPicPr>
        <p:blipFill>
          <a:blip r:embed="rId6"/>
          <a:srcRect/>
          <a:stretch/>
        </p:blipFill>
        <p:spPr>
          <a:xfrm>
            <a:off x="5075200" y="1122069"/>
            <a:ext cx="3606300" cy="3318345"/>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696296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020D0-0341-91C3-6BF0-D82EC471B5D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3EE368-49DA-D757-E6C2-9080200F25BA}"/>
              </a:ext>
            </a:extLst>
          </p:cNvPr>
          <p:cNvSpPr>
            <a:spLocks noGrp="1"/>
          </p:cNvSpPr>
          <p:nvPr>
            <p:ph type="body" idx="1"/>
          </p:nvPr>
        </p:nvSpPr>
        <p:spPr>
          <a:xfrm>
            <a:off x="396001" y="1030000"/>
            <a:ext cx="4023600" cy="3583564"/>
          </a:xfrm>
        </p:spPr>
        <p:txBody>
          <a:bodyPr>
            <a:normAutofit lnSpcReduction="10000"/>
          </a:bodyPr>
          <a:lstStyle/>
          <a:p>
            <a:pPr marL="88900" indent="0">
              <a:buNone/>
            </a:pPr>
            <a:r>
              <a:rPr lang="en-US" b="1"/>
              <a:t>Step 4: Your Survey Is Reviewed</a:t>
            </a:r>
          </a:p>
          <a:p>
            <a:pPr marL="0" indent="0">
              <a:spcBef>
                <a:spcPts val="400"/>
              </a:spcBef>
              <a:buNone/>
            </a:pPr>
            <a:endParaRPr lang="en-US" sz="1200"/>
          </a:p>
          <a:p>
            <a:pPr lvl="0"/>
            <a:r>
              <a:rPr lang="en-US" sz="1300"/>
              <a:t>If your survey handles sensitive data or runs automated processes, it moves to a dedicated service account</a:t>
            </a:r>
          </a:p>
          <a:p>
            <a:pPr lvl="0"/>
            <a:r>
              <a:rPr lang="en-US" sz="1300"/>
              <a:t>You and your team keep the </a:t>
            </a:r>
            <a:r>
              <a:rPr lang="en-US" sz="1300" b="1"/>
              <a:t>same access and permissions </a:t>
            </a:r>
            <a:r>
              <a:rPr lang="en-US" sz="1300"/>
              <a:t>— you’re just no longer listed as the main owner</a:t>
            </a:r>
          </a:p>
          <a:p>
            <a:pPr lvl="0"/>
            <a:r>
              <a:rPr lang="en-US" sz="1300" b="1"/>
              <a:t>Sharing the survey</a:t>
            </a:r>
            <a:r>
              <a:rPr lang="en-US" sz="1300"/>
              <a:t> with someone new now goes through a </a:t>
            </a:r>
            <a:r>
              <a:rPr lang="en-US" sz="1300" b="1" dirty="0">
                <a:hlinkClick r:id="rId3"/>
              </a:rPr>
              <a:t>ServiceDesk Plus request</a:t>
            </a:r>
            <a:endParaRPr lang="en-US" sz="1300" b="1" dirty="0"/>
          </a:p>
        </p:txBody>
      </p:sp>
      <p:sp>
        <p:nvSpPr>
          <p:cNvPr id="5" name="TextBox 4">
            <a:extLst>
              <a:ext uri="{FF2B5EF4-FFF2-40B4-BE49-F238E27FC236}">
                <a16:creationId xmlns:a16="http://schemas.microsoft.com/office/drawing/2014/main" id="{A9044632-D216-83C8-BFA9-B9557AE971B5}"/>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4"/>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5"/>
              </a:rPr>
              <a:t>Guide to Publish</a:t>
            </a:r>
            <a:endParaRPr lang="en-US" sz="1100" b="1">
              <a:solidFill>
                <a:schemeClr val="bg2"/>
              </a:solidFill>
              <a:latin typeface="Work Sans" pitchFamily="2" charset="0"/>
            </a:endParaRPr>
          </a:p>
        </p:txBody>
      </p:sp>
      <p:pic>
        <p:nvPicPr>
          <p:cNvPr id="8" name="Picture 7" descr="Screenshot of two stacked emails, both titled ‘Your survey has been moved to a service account,’ from Qualtrics + Iowa Security &amp; Quality Team. Each shows a ‘What changed’ section listing the survey name, survey ID, agency, and the new service account, and a red arrow pointing to the ‘Guide to Republish’ link. The lower email also includes a Workflow Notifications section with a red arrow pointing to a link about working together on surveys.">
            <a:hlinkClick r:id="rId4"/>
            <a:extLst>
              <a:ext uri="{FF2B5EF4-FFF2-40B4-BE49-F238E27FC236}">
                <a16:creationId xmlns:a16="http://schemas.microsoft.com/office/drawing/2014/main" id="{22AB3392-1F92-4687-1A18-45D469A48283}"/>
              </a:ext>
            </a:extLst>
          </p:cNvPr>
          <p:cNvPicPr>
            <a:picLocks noChangeAspect="1"/>
          </p:cNvPicPr>
          <p:nvPr/>
        </p:nvPicPr>
        <p:blipFill>
          <a:blip r:embed="rId6"/>
          <a:srcRect/>
          <a:stretch/>
        </p:blipFill>
        <p:spPr>
          <a:xfrm>
            <a:off x="4567550" y="1343890"/>
            <a:ext cx="4246479" cy="3149525"/>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16" name="Title 2">
            <a:extLst>
              <a:ext uri="{FF2B5EF4-FFF2-40B4-BE49-F238E27FC236}">
                <a16:creationId xmlns:a16="http://schemas.microsoft.com/office/drawing/2014/main" id="{B886DF21-E51E-3AF0-38AA-DB7A20E6763D}"/>
              </a:ext>
            </a:extLst>
          </p:cNvPr>
          <p:cNvSpPr>
            <a:spLocks noGrp="1"/>
          </p:cNvSpPr>
          <p:nvPr>
            <p:ph type="title"/>
          </p:nvPr>
        </p:nvSpPr>
        <p:spPr>
          <a:xfrm>
            <a:off x="453500" y="216924"/>
            <a:ext cx="8228100" cy="813075"/>
          </a:xfrm>
        </p:spPr>
        <p:txBody>
          <a:bodyPr anchor="ctr"/>
          <a:lstStyle/>
          <a:p>
            <a:r>
              <a:rPr lang="en-US" sz="3200"/>
              <a:t>Service Delivery Actions</a:t>
            </a:r>
            <a:br>
              <a:rPr lang="en-US" sz="3200"/>
            </a:br>
            <a:r>
              <a:rPr lang="en-US" sz="1800" b="1">
                <a:solidFill>
                  <a:schemeClr val="accent5"/>
                </a:solidFill>
              </a:rPr>
              <a:t>Status: Quality &amp; Security</a:t>
            </a:r>
            <a:endParaRPr lang="en-US" sz="3200"/>
          </a:p>
        </p:txBody>
      </p:sp>
    </p:spTree>
    <p:extLst>
      <p:ext uri="{BB962C8B-B14F-4D97-AF65-F5344CB8AC3E}">
        <p14:creationId xmlns:p14="http://schemas.microsoft.com/office/powerpoint/2010/main" val="27017143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186D2-8CF5-02DE-E682-C1D9EF5B2A5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1BA8F4E-9F90-AD00-D3B5-65582B2178B4}"/>
              </a:ext>
            </a:extLst>
          </p:cNvPr>
          <p:cNvSpPr txBox="1"/>
          <p:nvPr/>
        </p:nvSpPr>
        <p:spPr>
          <a:xfrm>
            <a:off x="1" y="0"/>
            <a:ext cx="9144000" cy="27699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latin typeface="Work Sans" pitchFamily="2" charset="0"/>
              </a:rPr>
              <a:t>🔗</a:t>
            </a:r>
            <a:r>
              <a:rPr lang="en-US" sz="1200" b="1">
                <a:solidFill>
                  <a:srgbClr val="1C5DBA"/>
                </a:solidFill>
                <a:latin typeface="Work Sans" pitchFamily="2" charset="0"/>
                <a:hlinkClick r:id="rId3">
                  <a:extLst>
                    <a:ext uri="{A12FA001-AC4F-418D-AE19-62706E023703}">
                      <ahyp:hlinkClr xmlns:ahyp="http://schemas.microsoft.com/office/drawing/2018/hyperlinkcolor" val="tx"/>
                    </a:ext>
                  </a:extLst>
                </a:hlinkClick>
              </a:rPr>
              <a:t>How Do I Locate my Survey ID?</a:t>
            </a:r>
            <a:r>
              <a:rPr lang="en-US" sz="1200">
                <a:solidFill>
                  <a:srgbClr val="1C5DBA"/>
                </a:solidFill>
                <a:latin typeface="Work Sans" pitchFamily="2" charset="0"/>
              </a:rPr>
              <a:t>, </a:t>
            </a:r>
            <a:r>
              <a:rPr lang="en-US" sz="1200" b="1">
                <a:solidFill>
                  <a:srgbClr val="1C5DBA"/>
                </a:solidFill>
                <a:latin typeface="Work Sans" pitchFamily="2" charset="0"/>
                <a:hlinkClick r:id="rId4">
                  <a:extLst>
                    <a:ext uri="{A12FA001-AC4F-418D-AE19-62706E023703}">
                      <ahyp:hlinkClr xmlns:ahyp="http://schemas.microsoft.com/office/drawing/2018/hyperlinkcolor" val="tx"/>
                    </a:ext>
                  </a:extLst>
                </a:hlinkClick>
              </a:rPr>
              <a:t>Working Together on Surveys in Qualtrics</a:t>
            </a:r>
            <a:r>
              <a:rPr lang="en-US" sz="1200" b="1">
                <a:solidFill>
                  <a:srgbClr val="1C5DBA"/>
                </a:solidFill>
                <a:latin typeface="Work Sans" pitchFamily="2" charset="0"/>
              </a:rPr>
              <a:t>, </a:t>
            </a:r>
            <a:r>
              <a:rPr lang="en-US" sz="1200" b="1">
                <a:solidFill>
                  <a:schemeClr val="tx1"/>
                </a:solidFill>
                <a:latin typeface="Work Sans" pitchFamily="2" charset="0"/>
              </a:rPr>
              <a:t>and</a:t>
            </a:r>
            <a:r>
              <a:rPr lang="en-US" sz="1200" b="1">
                <a:solidFill>
                  <a:srgbClr val="0070C0"/>
                </a:solidFill>
                <a:latin typeface="Work Sans" pitchFamily="2" charset="0"/>
              </a:rPr>
              <a:t> </a:t>
            </a:r>
            <a:r>
              <a:rPr lang="en-US" sz="1200" b="1">
                <a:solidFill>
                  <a:srgbClr val="0070C0"/>
                </a:solidFill>
                <a:latin typeface="Work Sans" pitchFamily="2" charset="0"/>
                <a:hlinkClick r:id="rId5"/>
              </a:rPr>
              <a:t>Guide to Publish</a:t>
            </a:r>
            <a:endParaRPr lang="en-US" sz="1200" b="1">
              <a:solidFill>
                <a:srgbClr val="0070C0"/>
              </a:solidFill>
              <a:latin typeface="Work Sans" pitchFamily="2" charset="0"/>
            </a:endParaRPr>
          </a:p>
        </p:txBody>
      </p:sp>
      <p:sp>
        <p:nvSpPr>
          <p:cNvPr id="16" name="Title 2">
            <a:extLst>
              <a:ext uri="{FF2B5EF4-FFF2-40B4-BE49-F238E27FC236}">
                <a16:creationId xmlns:a16="http://schemas.microsoft.com/office/drawing/2014/main" id="{B4CA9D54-91DB-B6BB-80FA-309FC52CE51F}"/>
              </a:ext>
            </a:extLst>
          </p:cNvPr>
          <p:cNvSpPr>
            <a:spLocks noGrp="1"/>
          </p:cNvSpPr>
          <p:nvPr>
            <p:ph type="title"/>
          </p:nvPr>
        </p:nvSpPr>
        <p:spPr>
          <a:xfrm>
            <a:off x="453500" y="216924"/>
            <a:ext cx="8228100" cy="813075"/>
          </a:xfrm>
        </p:spPr>
        <p:txBody>
          <a:bodyPr anchor="ctr"/>
          <a:lstStyle/>
          <a:p>
            <a:r>
              <a:rPr lang="en-US" sz="3200">
                <a:solidFill>
                  <a:schemeClr val="bg2"/>
                </a:solidFill>
              </a:rPr>
              <a:t>Collaboration</a:t>
            </a:r>
            <a:br>
              <a:rPr lang="en-US" sz="3200"/>
            </a:br>
            <a:r>
              <a:rPr lang="en-US" sz="1800" b="1">
                <a:solidFill>
                  <a:schemeClr val="accent5"/>
                </a:solidFill>
              </a:rPr>
              <a:t>Status: Quality &amp; Security</a:t>
            </a:r>
            <a:endParaRPr lang="en-US" sz="3200"/>
          </a:p>
        </p:txBody>
      </p:sp>
      <p:pic>
        <p:nvPicPr>
          <p:cNvPr id="17" name="Picture 16" descr="Screenshot of an email confirming a request to share a project, listing three steps: review the ‘Working Together on Surveys in Qualtrics’ and ‘How Do I Locate my Survey ID?’ guides, copy the table, then reply with the Survey ID and Yes/No for each permission. The table lists collaboration permissions: View Survey, Edit Survey, View Reports, Activate or Close, Copy, and Distribute Survey, each with a description and a Yes/No column.">
            <a:extLst>
              <a:ext uri="{FF2B5EF4-FFF2-40B4-BE49-F238E27FC236}">
                <a16:creationId xmlns:a16="http://schemas.microsoft.com/office/drawing/2014/main" id="{4AD64090-638F-6F39-A5F0-525645DD96DB}"/>
              </a:ext>
            </a:extLst>
          </p:cNvPr>
          <p:cNvPicPr>
            <a:picLocks noChangeAspect="1"/>
          </p:cNvPicPr>
          <p:nvPr/>
        </p:nvPicPr>
        <p:blipFill>
          <a:blip r:embed="rId6"/>
          <a:srcRect r="9353"/>
          <a:stretch>
            <a:fillRect/>
          </a:stretch>
        </p:blipFill>
        <p:spPr>
          <a:xfrm>
            <a:off x="1380138" y="1838419"/>
            <a:ext cx="6078925" cy="2977926"/>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18" name="Text Placeholder 1">
            <a:extLst>
              <a:ext uri="{FF2B5EF4-FFF2-40B4-BE49-F238E27FC236}">
                <a16:creationId xmlns:a16="http://schemas.microsoft.com/office/drawing/2014/main" id="{0753FD86-EDAB-3813-06C2-DC0453FF3033}"/>
              </a:ext>
            </a:extLst>
          </p:cNvPr>
          <p:cNvSpPr>
            <a:spLocks noGrp="1"/>
          </p:cNvSpPr>
          <p:nvPr>
            <p:ph type="body" idx="1"/>
          </p:nvPr>
        </p:nvSpPr>
        <p:spPr>
          <a:xfrm>
            <a:off x="396001" y="1030000"/>
            <a:ext cx="4023600" cy="692474"/>
          </a:xfrm>
        </p:spPr>
        <p:txBody>
          <a:bodyPr>
            <a:normAutofit/>
          </a:bodyPr>
          <a:lstStyle/>
          <a:p>
            <a:pPr marL="88900" indent="0">
              <a:buNone/>
            </a:pPr>
            <a:r>
              <a:rPr lang="en-US" sz="1300"/>
              <a:t>Sharing the survey with someone new now goes through a </a:t>
            </a:r>
            <a:r>
              <a:rPr lang="en-US" sz="1300" b="1">
                <a:hlinkClick r:id="rId7"/>
              </a:rPr>
              <a:t>ServiceDesk Plus request</a:t>
            </a:r>
            <a:endParaRPr lang="en-US" sz="1300" b="1"/>
          </a:p>
        </p:txBody>
      </p:sp>
    </p:spTree>
    <p:extLst>
      <p:ext uri="{BB962C8B-B14F-4D97-AF65-F5344CB8AC3E}">
        <p14:creationId xmlns:p14="http://schemas.microsoft.com/office/powerpoint/2010/main" val="550175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80170-FBA6-FCD3-E931-B0932132CD4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7214C07-F541-6660-C0CD-A96B55A537C2}"/>
              </a:ext>
            </a:extLst>
          </p:cNvPr>
          <p:cNvSpPr txBox="1"/>
          <p:nvPr/>
        </p:nvSpPr>
        <p:spPr>
          <a:xfrm>
            <a:off x="1" y="0"/>
            <a:ext cx="9144000" cy="246221"/>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000"/>
              <a:t>🔗</a:t>
            </a:r>
            <a:r>
              <a:rPr lang="en-US" sz="1000" b="1">
                <a:latin typeface="Work Sans" pitchFamily="2" charset="0"/>
                <a:hlinkClick r:id="rId3"/>
              </a:rPr>
              <a:t>How Workflow Notifications and History Catch Silent Failures,</a:t>
            </a:r>
            <a:r>
              <a:rPr lang="en-US" sz="1000"/>
              <a:t> </a:t>
            </a:r>
            <a:r>
              <a:rPr lang="en-US" sz="1000" b="1">
                <a:latin typeface="Work Sans" pitchFamily="2" charset="0"/>
                <a:hlinkClick r:id="rId4"/>
              </a:rPr>
              <a:t>What to Expect from the Survey Publication Workflow</a:t>
            </a:r>
            <a:r>
              <a:rPr lang="en-US" sz="1000" b="1">
                <a:latin typeface="Work Sans" pitchFamily="2" charset="0"/>
              </a:rPr>
              <a:t> </a:t>
            </a:r>
            <a:r>
              <a:rPr lang="en-US" sz="1000" b="1">
                <a:solidFill>
                  <a:schemeClr val="tx1"/>
                </a:solidFill>
                <a:latin typeface="Work Sans" pitchFamily="2" charset="0"/>
              </a:rPr>
              <a:t>and</a:t>
            </a:r>
            <a:r>
              <a:rPr lang="en-US" sz="1000">
                <a:latin typeface="Work Sans" pitchFamily="2" charset="0"/>
              </a:rPr>
              <a:t> </a:t>
            </a:r>
            <a:r>
              <a:rPr lang="en-US" sz="1000" b="1">
                <a:solidFill>
                  <a:schemeClr val="bg2"/>
                </a:solidFill>
                <a:latin typeface="Work Sans" pitchFamily="2" charset="0"/>
                <a:hlinkClick r:id="rId5"/>
              </a:rPr>
              <a:t>Guide to Publish</a:t>
            </a:r>
            <a:endParaRPr lang="en-US" sz="1000" b="1">
              <a:solidFill>
                <a:schemeClr val="bg2"/>
              </a:solidFill>
              <a:latin typeface="Work Sans" pitchFamily="2" charset="0"/>
            </a:endParaRPr>
          </a:p>
        </p:txBody>
      </p:sp>
      <p:sp>
        <p:nvSpPr>
          <p:cNvPr id="16" name="Title 2">
            <a:extLst>
              <a:ext uri="{FF2B5EF4-FFF2-40B4-BE49-F238E27FC236}">
                <a16:creationId xmlns:a16="http://schemas.microsoft.com/office/drawing/2014/main" id="{11B3639D-CEAD-984E-C3B1-64FC71200EAC}"/>
              </a:ext>
            </a:extLst>
          </p:cNvPr>
          <p:cNvSpPr>
            <a:spLocks noGrp="1"/>
          </p:cNvSpPr>
          <p:nvPr>
            <p:ph type="title"/>
          </p:nvPr>
        </p:nvSpPr>
        <p:spPr>
          <a:xfrm>
            <a:off x="361563" y="246221"/>
            <a:ext cx="8228100" cy="813075"/>
          </a:xfrm>
        </p:spPr>
        <p:txBody>
          <a:bodyPr anchor="ctr"/>
          <a:lstStyle/>
          <a:p>
            <a:r>
              <a:rPr lang="en-US" sz="3200"/>
              <a:t>Workflow Notifications</a:t>
            </a:r>
            <a:br>
              <a:rPr lang="en-US" sz="3200"/>
            </a:br>
            <a:r>
              <a:rPr lang="en-US" sz="1800" b="1">
                <a:solidFill>
                  <a:schemeClr val="accent5"/>
                </a:solidFill>
              </a:rPr>
              <a:t>Status: Quality &amp; Security</a:t>
            </a:r>
            <a:endParaRPr lang="en-US" sz="3200"/>
          </a:p>
        </p:txBody>
      </p:sp>
      <p:pic>
        <p:nvPicPr>
          <p:cNvPr id="7" name="Picture 6" descr="Screenshot of a four-step workflow notifications setup, numbered with red arrows: Step 1, click Settings in the workflow editor tab bar; Step 2, select Notifications in the left panel, under Workflow and task failures and Delayed start; Step 3, search for a user to add in ‘Add new user notifications’; Step 4, in the Edit user notifications dialog for Jessica Van Heuveln, check Trigger failure, Partial success, Failure, and No operations, set the frequency to ‘Every time,’ and click Confirm.">
            <a:extLst>
              <a:ext uri="{FF2B5EF4-FFF2-40B4-BE49-F238E27FC236}">
                <a16:creationId xmlns:a16="http://schemas.microsoft.com/office/drawing/2014/main" id="{043F469B-F2FF-6E3D-E7D7-370AB65DF86B}"/>
              </a:ext>
            </a:extLst>
          </p:cNvPr>
          <p:cNvPicPr>
            <a:picLocks noChangeAspect="1"/>
          </p:cNvPicPr>
          <p:nvPr/>
        </p:nvPicPr>
        <p:blipFill>
          <a:blip r:embed="rId6"/>
          <a:srcRect/>
          <a:stretch/>
        </p:blipFill>
        <p:spPr>
          <a:xfrm>
            <a:off x="4843114" y="1125625"/>
            <a:ext cx="4023600" cy="3800951"/>
          </a:xfrm>
          <a:prstGeom prst="rect">
            <a:avLst/>
          </a:prstGeom>
          <a:solidFill>
            <a:srgbClr val="FFFFFF">
              <a:shade val="85000"/>
            </a:srgbClr>
          </a:solidFill>
          <a:ln w="190500" cap="sq">
            <a:solidFill>
              <a:schemeClr val="accent5"/>
            </a:solidFill>
            <a:miter lim="800000"/>
          </a:ln>
          <a:effectLst>
            <a:outerShdw blurRad="65000" dist="50800" dir="12900000" kx="195000" ky="145000" algn="tl" rotWithShape="0">
              <a:srgbClr val="000000">
                <a:alpha val="30000"/>
              </a:srgbClr>
            </a:outerShdw>
          </a:effectLst>
        </p:spPr>
      </p:pic>
      <p:sp>
        <p:nvSpPr>
          <p:cNvPr id="2" name="Text Placeholder 1">
            <a:extLst>
              <a:ext uri="{FF2B5EF4-FFF2-40B4-BE49-F238E27FC236}">
                <a16:creationId xmlns:a16="http://schemas.microsoft.com/office/drawing/2014/main" id="{CD563439-2C12-97BA-6F0D-9425F234A3D1}"/>
              </a:ext>
            </a:extLst>
          </p:cNvPr>
          <p:cNvSpPr>
            <a:spLocks noGrp="1"/>
          </p:cNvSpPr>
          <p:nvPr>
            <p:ph type="body" idx="1"/>
          </p:nvPr>
        </p:nvSpPr>
        <p:spPr>
          <a:xfrm>
            <a:off x="361563" y="1234318"/>
            <a:ext cx="4023600" cy="3583564"/>
          </a:xfrm>
        </p:spPr>
        <p:txBody>
          <a:bodyPr>
            <a:normAutofit/>
          </a:bodyPr>
          <a:lstStyle/>
          <a:p>
            <a:r>
              <a:rPr lang="en-US" sz="1400"/>
              <a:t>We confirm notifications are on — but failure alerts go to the workflow’s recipients, not our team, so we only hear about a failure if you tell us</a:t>
            </a:r>
          </a:p>
          <a:p>
            <a:pPr lvl="0"/>
            <a:r>
              <a:rPr lang="en-US" sz="1400"/>
              <a:t>Stuck on a failed workflow? Bring it to </a:t>
            </a:r>
            <a:r>
              <a:rPr lang="en-US" sz="1400" b="1" dirty="0">
                <a:hlinkClick r:id="rId7"/>
              </a:rPr>
              <a:t>Qualtrics Office Hours and Training Classes</a:t>
            </a:r>
            <a:r>
              <a:rPr lang="en-US" sz="1400" b="1" dirty="0"/>
              <a:t> </a:t>
            </a:r>
            <a:r>
              <a:rPr lang="en-US" sz="1400"/>
              <a:t>or </a:t>
            </a:r>
            <a:r>
              <a:rPr lang="en-US" sz="1400" b="1" dirty="0">
                <a:hlinkClick r:id="rId8"/>
              </a:rPr>
              <a:t>submit a ServiceDesk Plus request</a:t>
            </a:r>
            <a:r>
              <a:rPr lang="en-US" sz="1400" b="1" dirty="0"/>
              <a:t> </a:t>
            </a:r>
            <a:r>
              <a:rPr lang="en-US" sz="1400"/>
              <a:t>and we’ll work through it with you</a:t>
            </a:r>
          </a:p>
          <a:p>
            <a:pPr lvl="0"/>
            <a:r>
              <a:rPr lang="en-US" sz="1400"/>
              <a:t>Don’t wait too long — run history is only kept for </a:t>
            </a:r>
            <a:r>
              <a:rPr lang="en-US" sz="1400" b="1"/>
              <a:t>30 days, so reach out</a:t>
            </a:r>
            <a:r>
              <a:rPr lang="en-US" sz="1400" dirty="0"/>
              <a:t> </a:t>
            </a:r>
            <a:r>
              <a:rPr lang="en-US" sz="1400"/>
              <a:t>while it’s still there</a:t>
            </a:r>
          </a:p>
          <a:p>
            <a:pPr lvl="0"/>
            <a:endParaRPr lang="en-US" sz="1300"/>
          </a:p>
        </p:txBody>
      </p:sp>
    </p:spTree>
    <p:extLst>
      <p:ext uri="{BB962C8B-B14F-4D97-AF65-F5344CB8AC3E}">
        <p14:creationId xmlns:p14="http://schemas.microsoft.com/office/powerpoint/2010/main" val="1350330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0FC8-6BBA-85E3-DBA8-6F83C75F3AC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B716BF-493F-57A9-BD97-1E0F50C5720E}"/>
              </a:ext>
            </a:extLst>
          </p:cNvPr>
          <p:cNvSpPr>
            <a:spLocks noGrp="1"/>
          </p:cNvSpPr>
          <p:nvPr>
            <p:ph type="body" idx="1"/>
          </p:nvPr>
        </p:nvSpPr>
        <p:spPr>
          <a:xfrm>
            <a:off x="396000" y="1030000"/>
            <a:ext cx="3009425" cy="4038186"/>
          </a:xfrm>
        </p:spPr>
        <p:txBody>
          <a:bodyPr>
            <a:normAutofit fontScale="92500"/>
          </a:bodyPr>
          <a:lstStyle/>
          <a:p>
            <a:pPr marL="88900" indent="0">
              <a:buNone/>
            </a:pPr>
            <a:r>
              <a:rPr lang="en-US" b="1"/>
              <a:t>Step 5: Your Approver Reviews and Decides</a:t>
            </a:r>
          </a:p>
          <a:p>
            <a:pPr lvl="0"/>
            <a:r>
              <a:rPr lang="en-US" sz="1200"/>
              <a:t>Your approver sees everything you did — survey name, review path, your Choose Your Path answers, AI review results, any personalized video, full feedback, and a preview link. </a:t>
            </a:r>
          </a:p>
          <a:p>
            <a:pPr lvl="0"/>
            <a:r>
              <a:rPr lang="en-US" sz="1200"/>
              <a:t>The preview link lets them walk through the survey itself (including mobile view), with an Ignore Validation option to skim required fields quickly</a:t>
            </a:r>
          </a:p>
          <a:p>
            <a:pPr lvl="0"/>
            <a:r>
              <a:rPr lang="en-US" sz="1200"/>
              <a:t>They choose Approve, Approve with notes, or Deny</a:t>
            </a:r>
          </a:p>
          <a:p>
            <a:pPr marL="0" indent="0">
              <a:spcBef>
                <a:spcPts val="400"/>
              </a:spcBef>
              <a:buNone/>
            </a:pPr>
            <a:endParaRPr lang="en-US" sz="1200"/>
          </a:p>
        </p:txBody>
      </p:sp>
      <p:sp>
        <p:nvSpPr>
          <p:cNvPr id="5" name="TextBox 4">
            <a:extLst>
              <a:ext uri="{FF2B5EF4-FFF2-40B4-BE49-F238E27FC236}">
                <a16:creationId xmlns:a16="http://schemas.microsoft.com/office/drawing/2014/main" id="{E786A013-ADC1-AAE5-1547-9C3B3180EA9E}"/>
              </a:ext>
            </a:extLst>
          </p:cNvPr>
          <p:cNvSpPr txBox="1"/>
          <p:nvPr/>
        </p:nvSpPr>
        <p:spPr>
          <a:xfrm>
            <a:off x="1" y="0"/>
            <a:ext cx="9144000" cy="27699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5B172653-B5D3-9B4E-D3F8-04E5F82AD06D}"/>
              </a:ext>
            </a:extLst>
          </p:cNvPr>
          <p:cNvSpPr txBox="1">
            <a:spLocks noGrp="1"/>
          </p:cNvSpPr>
          <p:nvPr>
            <p:ph type="title" idx="4294967295"/>
          </p:nvPr>
        </p:nvSpPr>
        <p:spPr>
          <a:xfrm>
            <a:off x="396000" y="216925"/>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Approve/Deny</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1800" b="1" i="0" u="none" strike="noStrike" kern="0" cap="none" spc="0" normalizeH="0" baseline="0" noProof="0">
                <a:ln>
                  <a:noFill/>
                </a:ln>
                <a:solidFill>
                  <a:schemeClr val="accent4"/>
                </a:solidFill>
                <a:effectLst/>
                <a:uLnTx/>
                <a:uFillTx/>
                <a:latin typeface="Work Sans Black"/>
                <a:ea typeface="Work Sans Black"/>
                <a:cs typeface="Work Sans Black"/>
                <a:sym typeface="Work Sans Black"/>
              </a:rPr>
              <a:t>Status: Approver</a:t>
            </a:r>
            <a:endParaRPr kumimoji="0" lang="en-US" sz="3200" b="0" i="0" u="none" strike="noStrike" kern="0" cap="none" spc="0" normalizeH="0" baseline="0" noProof="0">
              <a:ln>
                <a:noFill/>
              </a:ln>
              <a:solidFill>
                <a:schemeClr val="accent4"/>
              </a:solidFill>
              <a:effectLst/>
              <a:uLnTx/>
              <a:uFillTx/>
              <a:latin typeface="Work Sans Black"/>
              <a:ea typeface="Work Sans Black"/>
              <a:cs typeface="Work Sans Black"/>
              <a:sym typeface="Work Sans Black"/>
            </a:endParaRPr>
          </a:p>
        </p:txBody>
      </p:sp>
      <p:pic>
        <p:nvPicPr>
          <p:cNvPr id="9" name="Picture 8" descr="Screenshot of two stacked emails. The top email asks the recipient to approve or deny a survey, with Survey Details and Intake Information, a Feedback Overview showing Security status ‘Pending,’ a boxed link to the Detailed Feedback Folder, and three action buttons: Approved, Approve w/ Notes, and Deny. The bottom email, titled ‘Express Lane Review Complete - Sent for Final Approval,’ shows similar survey details with Security status ‘Pass’ and a link to the Detailed Feedback Folder.">
            <a:extLst>
              <a:ext uri="{FF2B5EF4-FFF2-40B4-BE49-F238E27FC236}">
                <a16:creationId xmlns:a16="http://schemas.microsoft.com/office/drawing/2014/main" id="{EA80CFF7-F40C-665F-B98C-72B0C533CFC3}"/>
              </a:ext>
            </a:extLst>
          </p:cNvPr>
          <p:cNvPicPr>
            <a:picLocks noChangeAspect="1"/>
          </p:cNvPicPr>
          <p:nvPr/>
        </p:nvPicPr>
        <p:blipFill>
          <a:blip r:embed="rId5"/>
          <a:srcRect/>
          <a:stretch/>
        </p:blipFill>
        <p:spPr>
          <a:xfrm>
            <a:off x="3819000" y="1105786"/>
            <a:ext cx="5094384" cy="3820789"/>
          </a:xfrm>
          <a:prstGeom prst="rect">
            <a:avLst/>
          </a:prstGeom>
          <a:solidFill>
            <a:srgbClr val="FFFFFF">
              <a:shade val="85000"/>
            </a:srgbClr>
          </a:solidFill>
          <a:ln w="190500" cap="sq">
            <a:solidFill>
              <a:schemeClr val="accent4"/>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190596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CF50F-62A8-7F3C-09F8-DEA2747B470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DFF29A-8FA3-0F63-23AE-B67B1C61B650}"/>
              </a:ext>
            </a:extLst>
          </p:cNvPr>
          <p:cNvSpPr>
            <a:spLocks noGrp="1"/>
          </p:cNvSpPr>
          <p:nvPr>
            <p:ph type="body" idx="1"/>
          </p:nvPr>
        </p:nvSpPr>
        <p:spPr>
          <a:xfrm>
            <a:off x="396000" y="1030000"/>
            <a:ext cx="3009425" cy="4038186"/>
          </a:xfrm>
        </p:spPr>
        <p:txBody>
          <a:bodyPr>
            <a:normAutofit/>
          </a:bodyPr>
          <a:lstStyle/>
          <a:p>
            <a:pPr marL="88900" indent="0">
              <a:buNone/>
            </a:pPr>
            <a:r>
              <a:rPr lang="en-US" b="1"/>
              <a:t>Step 6: You’re Notified Either Way</a:t>
            </a:r>
          </a:p>
          <a:p>
            <a:pPr lvl="0"/>
            <a:r>
              <a:rPr lang="en-US" sz="1200" b="1"/>
              <a:t>Approved: </a:t>
            </a:r>
            <a:r>
              <a:rPr lang="en-US" sz="1200"/>
              <a:t>you and your approver both get a confirmation email, plus your distribution links (anonymous link, and anonymous link with query strings)</a:t>
            </a:r>
          </a:p>
          <a:p>
            <a:pPr lvl="0"/>
            <a:r>
              <a:rPr lang="en-US" sz="1200" b="1"/>
              <a:t>Denied: </a:t>
            </a:r>
            <a:r>
              <a:rPr lang="en-US" sz="1200"/>
              <a:t>you get an email explaining why</a:t>
            </a:r>
          </a:p>
          <a:p>
            <a:pPr marL="88900" indent="0">
              <a:buNone/>
            </a:pPr>
            <a:endParaRPr lang="en-US" sz="1200"/>
          </a:p>
        </p:txBody>
      </p:sp>
      <p:sp>
        <p:nvSpPr>
          <p:cNvPr id="5" name="TextBox 4">
            <a:extLst>
              <a:ext uri="{FF2B5EF4-FFF2-40B4-BE49-F238E27FC236}">
                <a16:creationId xmlns:a16="http://schemas.microsoft.com/office/drawing/2014/main" id="{5F9EA521-6DEE-4AB7-9A9E-5D0B211608ED}"/>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708CD389-B5D3-891B-D159-B44BFA42BCEA}"/>
              </a:ext>
            </a:extLst>
          </p:cNvPr>
          <p:cNvSpPr txBox="1">
            <a:spLocks noGrp="1"/>
          </p:cNvSpPr>
          <p:nvPr>
            <p:ph type="title" idx="4294967295"/>
          </p:nvPr>
        </p:nvSpPr>
        <p:spPr>
          <a:xfrm>
            <a:off x="396000" y="216925"/>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Finalize and Distribute </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1800" b="1" i="0" u="none" strike="noStrike" kern="0" cap="none" spc="0" normalizeH="0" baseline="0" noProof="0">
                <a:ln>
                  <a:noFill/>
                </a:ln>
                <a:solidFill>
                  <a:schemeClr val="accent1"/>
                </a:solidFill>
                <a:effectLst/>
                <a:uLnTx/>
                <a:uFillTx/>
                <a:latin typeface="Work Sans Black"/>
                <a:ea typeface="Work Sans Black"/>
                <a:cs typeface="Work Sans Black"/>
                <a:sym typeface="Work Sans Black"/>
              </a:rPr>
              <a:t>Status: Closed</a:t>
            </a: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an email titled ‘Your Survey Has Been Published!’ from Qualtrics + Iowa Security &amp; Quality Team, confirming the survey is approved and ready to distribute. Lists Survey Name, Requestor, and Published Survey Link, an Approver Decision of ‘Approved,’ and Distribution Resources with links to an Anonymous Link and an Anonymous Link with query strings.">
            <a:extLst>
              <a:ext uri="{FF2B5EF4-FFF2-40B4-BE49-F238E27FC236}">
                <a16:creationId xmlns:a16="http://schemas.microsoft.com/office/drawing/2014/main" id="{86AEB6DA-9853-8CA9-1AB7-FF54252F7D61}"/>
              </a:ext>
            </a:extLst>
          </p:cNvPr>
          <p:cNvPicPr>
            <a:picLocks noChangeAspect="1"/>
          </p:cNvPicPr>
          <p:nvPr/>
        </p:nvPicPr>
        <p:blipFill>
          <a:blip r:embed="rId5"/>
          <a:srcRect/>
          <a:stretch/>
        </p:blipFill>
        <p:spPr>
          <a:xfrm>
            <a:off x="3819000" y="1105787"/>
            <a:ext cx="5094384" cy="3820788"/>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60550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A7B28-144C-D016-AF0A-1793497CC1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B35FFBE-5FE6-808D-AA26-AE84EE59D668}"/>
              </a:ext>
            </a:extLst>
          </p:cNvPr>
          <p:cNvSpPr>
            <a:spLocks noGrp="1"/>
          </p:cNvSpPr>
          <p:nvPr>
            <p:ph type="body" idx="1"/>
          </p:nvPr>
        </p:nvSpPr>
        <p:spPr>
          <a:xfrm>
            <a:off x="396000" y="1030000"/>
            <a:ext cx="8082175" cy="4038186"/>
          </a:xfrm>
        </p:spPr>
        <p:txBody>
          <a:bodyPr>
            <a:normAutofit/>
          </a:bodyPr>
          <a:lstStyle/>
          <a:p>
            <a:pPr marL="88900" indent="0">
              <a:buNone/>
            </a:pPr>
            <a:r>
              <a:rPr lang="en-US" sz="2400" b="1"/>
              <a:t>Denied</a:t>
            </a:r>
            <a:r>
              <a:rPr lang="en-US" sz="2400"/>
              <a:t> — your agency approver didn’t sign off. Revise and resubmit when ready.</a:t>
            </a:r>
          </a:p>
          <a:p>
            <a:pPr marL="88900" indent="0">
              <a:buNone/>
            </a:pPr>
            <a:r>
              <a:rPr lang="en-US" sz="2400" b="1"/>
              <a:t>Republish</a:t>
            </a:r>
            <a:r>
              <a:rPr lang="en-US" sz="2400"/>
              <a:t> — your last request is already being processed by the Quality &amp; Security Team. </a:t>
            </a:r>
          </a:p>
          <a:p>
            <a:pPr marL="88900" indent="0">
              <a:buNone/>
            </a:pPr>
            <a:r>
              <a:rPr lang="en-US" sz="2400" b="1"/>
              <a:t>Testing</a:t>
            </a:r>
            <a:r>
              <a:rPr lang="en-US" sz="2400"/>
              <a:t> — the preview window covers most surveys, but a handful of complex projects need a published version to test properly.</a:t>
            </a:r>
            <a:endParaRPr lang="en-US" sz="1200"/>
          </a:p>
        </p:txBody>
      </p:sp>
      <p:sp>
        <p:nvSpPr>
          <p:cNvPr id="5" name="TextBox 4">
            <a:extLst>
              <a:ext uri="{FF2B5EF4-FFF2-40B4-BE49-F238E27FC236}">
                <a16:creationId xmlns:a16="http://schemas.microsoft.com/office/drawing/2014/main" id="{7680CBF6-C6FD-D16E-C6A2-8737992C6C61}"/>
              </a:ext>
            </a:extLst>
          </p:cNvPr>
          <p:cNvSpPr txBox="1"/>
          <p:nvPr/>
        </p:nvSpPr>
        <p:spPr>
          <a:xfrm>
            <a:off x="1" y="0"/>
            <a:ext cx="9144000" cy="27699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algn="r"/>
            <a:r>
              <a:rPr lang="en-US" sz="1200"/>
              <a:t>🔗</a:t>
            </a:r>
            <a:r>
              <a:rPr lang="en-US" sz="1200" b="1">
                <a:latin typeface="Work Sans" pitchFamily="2" charset="0"/>
                <a:hlinkClick r:id="rId3"/>
              </a:rPr>
              <a:t>What to Expect from the Survey Publication Workflow</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2C89FC9A-6C5F-1EE5-F12B-23C7EEC2ACF0}"/>
              </a:ext>
            </a:extLst>
          </p:cNvPr>
          <p:cNvSpPr txBox="1">
            <a:spLocks noGrp="1"/>
          </p:cNvSpPr>
          <p:nvPr>
            <p:ph type="title" idx="4294967295"/>
          </p:nvPr>
        </p:nvSpPr>
        <p:spPr>
          <a:xfrm>
            <a:off x="396000" y="276999"/>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Three Statuses You Might See</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1800" b="0" i="0" u="none" strike="noStrike" kern="0" cap="none" spc="0" normalizeH="0" baseline="0" noProof="0">
                <a:ln>
                  <a:noFill/>
                </a:ln>
                <a:solidFill>
                  <a:schemeClr val="accent2"/>
                </a:solidFill>
                <a:effectLst/>
                <a:uLnTx/>
                <a:uFillTx/>
                <a:latin typeface="Work Sans Black"/>
                <a:ea typeface="Work Sans Black"/>
                <a:cs typeface="Work Sans Black"/>
                <a:sym typeface="Work Sans Black"/>
              </a:rPr>
              <a:t>Status: Testing, Denied, or Republish</a:t>
            </a:r>
          </a:p>
        </p:txBody>
      </p:sp>
    </p:spTree>
    <p:extLst>
      <p:ext uri="{BB962C8B-B14F-4D97-AF65-F5344CB8AC3E}">
        <p14:creationId xmlns:p14="http://schemas.microsoft.com/office/powerpoint/2010/main" val="1895840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D13EF-6F88-52F1-15DC-C9B4C266301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7B2E00-81EB-3046-7FF6-886C83F0486D}"/>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pPr algn="r"/>
            <a:r>
              <a:rPr lang="en-US" sz="1200" b="1">
                <a:solidFill>
                  <a:srgbClr val="1C5DBA"/>
                </a:solidFill>
                <a:latin typeface="Work Sans"/>
              </a:rPr>
              <a:t>🔗</a:t>
            </a:r>
            <a:r>
              <a:rPr lang="en-US" sz="1200" b="1" dirty="0">
                <a:solidFill>
                  <a:srgbClr val="1C5DBA"/>
                </a:solidFill>
                <a:latin typeface="Work Sans"/>
                <a:hlinkClick r:id="rId3">
                  <a:extLst>
                    <a:ext uri="{A12FA001-AC4F-418D-AE19-62706E023703}">
                      <ahyp:hlinkClr xmlns:ahyp="http://schemas.microsoft.com/office/drawing/2018/hyperlinkcolor" val="tx"/>
                    </a:ext>
                  </a:extLst>
                </a:hlinkClick>
              </a:rPr>
              <a:t>How Do I Locate my Survey ID?</a:t>
            </a:r>
            <a:r>
              <a:rPr lang="en-US" sz="1200" b="1">
                <a:solidFill>
                  <a:srgbClr val="1C5DBA"/>
                </a:solidFill>
                <a:latin typeface="Work Sans"/>
              </a:rPr>
              <a:t>, </a:t>
            </a:r>
            <a:r>
              <a:rPr lang="en-US" sz="1200" b="1" dirty="0">
                <a:solidFill>
                  <a:srgbClr val="1C5DBA"/>
                </a:solidFill>
                <a:latin typeface="Work Sans"/>
                <a:hlinkClick r:id="rId4">
                  <a:extLst>
                    <a:ext uri="{A12FA001-AC4F-418D-AE19-62706E023703}">
                      <ahyp:hlinkClr xmlns:ahyp="http://schemas.microsoft.com/office/drawing/2018/hyperlinkcolor" val="tx"/>
                    </a:ext>
                  </a:extLst>
                </a:hlinkClick>
              </a:rPr>
              <a:t>Working Together on Surveys in Qualtrics</a:t>
            </a:r>
            <a:r>
              <a:rPr lang="en-US" sz="1200" b="1">
                <a:solidFill>
                  <a:srgbClr val="1C5DBA"/>
                </a:solidFill>
                <a:latin typeface="Work Sans"/>
              </a:rPr>
              <a:t>, </a:t>
            </a:r>
            <a:r>
              <a:rPr lang="en-US" sz="1200" b="1">
                <a:solidFill>
                  <a:schemeClr val="tx1"/>
                </a:solidFill>
                <a:latin typeface="Work Sans"/>
              </a:rPr>
              <a:t>and</a:t>
            </a:r>
            <a:r>
              <a:rPr lang="en-US" sz="1200" b="1" dirty="0">
                <a:solidFill>
                  <a:srgbClr val="1C5DBA"/>
                </a:solidFill>
                <a:latin typeface="Work Sans"/>
              </a:rPr>
              <a:t> </a:t>
            </a:r>
            <a:r>
              <a:rPr lang="en-US" sz="1200" b="1" dirty="0">
                <a:solidFill>
                  <a:srgbClr val="1C5DBA"/>
                </a:solidFill>
                <a:latin typeface="Work Sans"/>
                <a:hlinkClick r:id="rId5">
                  <a:extLst>
                    <a:ext uri="{A12FA001-AC4F-418D-AE19-62706E023703}">
                      <ahyp:hlinkClr xmlns:ahyp="http://schemas.microsoft.com/office/drawing/2018/hyperlinkcolor" val="tx"/>
                    </a:ext>
                  </a:extLst>
                </a:hlinkClick>
              </a:rPr>
              <a:t>Guide to Publish</a:t>
            </a:r>
            <a:endParaRPr lang="en-US" sz="1200" b="1">
              <a:solidFill>
                <a:srgbClr val="1C5DBA"/>
              </a:solidFill>
              <a:latin typeface="Work Sans"/>
            </a:endParaRPr>
          </a:p>
        </p:txBody>
      </p:sp>
      <p:sp>
        <p:nvSpPr>
          <p:cNvPr id="16" name="Title 2">
            <a:extLst>
              <a:ext uri="{FF2B5EF4-FFF2-40B4-BE49-F238E27FC236}">
                <a16:creationId xmlns:a16="http://schemas.microsoft.com/office/drawing/2014/main" id="{CB042944-0C43-011B-D8ED-B82C96ED4EFE}"/>
              </a:ext>
            </a:extLst>
          </p:cNvPr>
          <p:cNvSpPr>
            <a:spLocks noGrp="1"/>
          </p:cNvSpPr>
          <p:nvPr>
            <p:ph type="title"/>
          </p:nvPr>
        </p:nvSpPr>
        <p:spPr>
          <a:xfrm>
            <a:off x="453500" y="216924"/>
            <a:ext cx="8228100" cy="813075"/>
          </a:xfrm>
        </p:spPr>
        <p:txBody>
          <a:bodyPr anchor="ctr"/>
          <a:lstStyle/>
          <a:p>
            <a:r>
              <a:rPr lang="en-US" sz="3200">
                <a:solidFill>
                  <a:schemeClr val="bg2"/>
                </a:solidFill>
              </a:rPr>
              <a:t>Collaboration</a:t>
            </a:r>
            <a:br>
              <a:rPr lang="en-US" sz="3200" dirty="0"/>
            </a:br>
            <a:r>
              <a:rPr lang="en-US" sz="2300" b="1">
                <a:solidFill>
                  <a:schemeClr val="accent1"/>
                </a:solidFill>
              </a:rPr>
              <a:t>Status: Closed</a:t>
            </a:r>
            <a:endParaRPr lang="en-US" sz="3200"/>
          </a:p>
        </p:txBody>
      </p:sp>
      <p:pic>
        <p:nvPicPr>
          <p:cNvPr id="17" name="Picture 16" descr="Screenshot of an email confirming a request to share a project, listing three steps: review the ‘Working Together on Surveys in Qualtrics’ and ‘How Do I Locate my Survey ID?’ guides, copy the table, then reply with the Survey ID and Yes/No for each permission. The table lists collaboration permissions: View Survey, Edit Survey, View Reports, Activate or Close, Copy, and Distribute Survey, each with a description and a Yes/No column.">
            <a:extLst>
              <a:ext uri="{FF2B5EF4-FFF2-40B4-BE49-F238E27FC236}">
                <a16:creationId xmlns:a16="http://schemas.microsoft.com/office/drawing/2014/main" id="{BC59B265-C8FA-4373-E60C-03FF844F57B9}"/>
              </a:ext>
            </a:extLst>
          </p:cNvPr>
          <p:cNvPicPr>
            <a:picLocks noChangeAspect="1"/>
          </p:cNvPicPr>
          <p:nvPr/>
        </p:nvPicPr>
        <p:blipFill>
          <a:blip r:embed="rId6"/>
          <a:srcRect r="9353"/>
          <a:stretch>
            <a:fillRect/>
          </a:stretch>
        </p:blipFill>
        <p:spPr>
          <a:xfrm>
            <a:off x="1380138" y="1838419"/>
            <a:ext cx="6078925" cy="2977926"/>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
        <p:nvSpPr>
          <p:cNvPr id="18" name="Text Placeholder 1">
            <a:extLst>
              <a:ext uri="{FF2B5EF4-FFF2-40B4-BE49-F238E27FC236}">
                <a16:creationId xmlns:a16="http://schemas.microsoft.com/office/drawing/2014/main" id="{336428D0-481A-6D76-3B54-04EF1B768E85}"/>
              </a:ext>
            </a:extLst>
          </p:cNvPr>
          <p:cNvSpPr>
            <a:spLocks noGrp="1"/>
          </p:cNvSpPr>
          <p:nvPr>
            <p:ph type="body" idx="1"/>
          </p:nvPr>
        </p:nvSpPr>
        <p:spPr>
          <a:xfrm>
            <a:off x="396001" y="1030000"/>
            <a:ext cx="4023600" cy="692474"/>
          </a:xfrm>
        </p:spPr>
        <p:txBody>
          <a:bodyPr>
            <a:normAutofit/>
          </a:bodyPr>
          <a:lstStyle/>
          <a:p>
            <a:pPr marL="88900" indent="0">
              <a:buNone/>
            </a:pPr>
            <a:r>
              <a:rPr lang="en-US" sz="1300"/>
              <a:t>Sharing the survey with someone new now goes through a </a:t>
            </a:r>
            <a:r>
              <a:rPr lang="en-US" sz="1300" b="1">
                <a:hlinkClick r:id="rId7"/>
              </a:rPr>
              <a:t>ServiceDesk Plus request</a:t>
            </a:r>
            <a:endParaRPr lang="en-US" sz="1300" b="1"/>
          </a:p>
        </p:txBody>
      </p:sp>
    </p:spTree>
    <p:extLst>
      <p:ext uri="{BB962C8B-B14F-4D97-AF65-F5344CB8AC3E}">
        <p14:creationId xmlns:p14="http://schemas.microsoft.com/office/powerpoint/2010/main" val="938504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EC041-CC66-8928-4C3D-26822D43863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E1ECA1-E174-8626-019B-01B89561887F}"/>
              </a:ext>
            </a:extLst>
          </p:cNvPr>
          <p:cNvSpPr>
            <a:spLocks noGrp="1"/>
          </p:cNvSpPr>
          <p:nvPr>
            <p:ph type="body" idx="1"/>
          </p:nvPr>
        </p:nvSpPr>
        <p:spPr>
          <a:xfrm>
            <a:off x="231409" y="1008778"/>
            <a:ext cx="4477752" cy="3490070"/>
          </a:xfrm>
        </p:spPr>
        <p:txBody>
          <a:bodyPr>
            <a:normAutofit fontScale="92500" lnSpcReduction="20000"/>
          </a:bodyPr>
          <a:lstStyle/>
          <a:p>
            <a:pPr lvl="0"/>
            <a:r>
              <a:rPr lang="en-US" sz="2400" b="1"/>
              <a:t>Review and Approval Dashboard</a:t>
            </a:r>
            <a:r>
              <a:rPr lang="en-US" sz="2400"/>
              <a:t> — see surveys currently in review, their status, and what’s left to do</a:t>
            </a:r>
          </a:p>
          <a:p>
            <a:pPr lvl="0"/>
            <a:r>
              <a:rPr lang="en-US" sz="2400" b="1"/>
              <a:t>Agency Approvers Dashboard</a:t>
            </a:r>
            <a:r>
              <a:rPr lang="en-US" sz="2400"/>
              <a:t> — built for your agency’s approvers, showing what’s waiting on their review</a:t>
            </a:r>
          </a:p>
        </p:txBody>
      </p:sp>
      <p:sp>
        <p:nvSpPr>
          <p:cNvPr id="5" name="TextBox 4">
            <a:extLst>
              <a:ext uri="{FF2B5EF4-FFF2-40B4-BE49-F238E27FC236}">
                <a16:creationId xmlns:a16="http://schemas.microsoft.com/office/drawing/2014/main" id="{ED4EE730-94FD-B3BB-CF3F-A7CE8F39A5C1}"/>
              </a:ext>
            </a:extLst>
          </p:cNvPr>
          <p:cNvSpPr txBox="1"/>
          <p:nvPr/>
        </p:nvSpPr>
        <p:spPr>
          <a:xfrm>
            <a:off x="1" y="0"/>
            <a:ext cx="9144000" cy="276999"/>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marL="88900" algn="r">
              <a:buClr>
                <a:schemeClr val="dk1"/>
              </a:buClr>
              <a:buSzPts val="2200"/>
            </a:pPr>
            <a:r>
              <a:rPr lang="en-US" sz="1200">
                <a:latin typeface="Work Sans" pitchFamily="2" charset="0"/>
              </a:rPr>
              <a:t>🔗</a:t>
            </a:r>
            <a:r>
              <a:rPr lang="en-US" sz="1200" b="1" u="sng">
                <a:solidFill>
                  <a:srgbClr val="03617A"/>
                </a:solidFill>
                <a:latin typeface="Work Sans" pitchFamily="2" charset="0"/>
                <a:hlinkClick r:id="rId3"/>
              </a:rPr>
              <a:t> CX Studios and Review and Approval Dashboards</a:t>
            </a:r>
            <a:r>
              <a:rPr lang="en-US" sz="1200" b="1" u="sng">
                <a:solidFill>
                  <a:srgbClr val="03617A"/>
                </a:solidFill>
                <a:latin typeface="Work Sans" pitchFamily="2" charset="0"/>
              </a:rPr>
              <a:t> </a:t>
            </a:r>
            <a:r>
              <a:rPr lang="en-US" sz="1200" b="1">
                <a:latin typeface="Work Sans" pitchFamily="2" charset="0"/>
              </a:rPr>
              <a:t> </a:t>
            </a:r>
            <a:r>
              <a:rPr lang="en-US" sz="1200" b="1">
                <a:solidFill>
                  <a:schemeClr val="tx1"/>
                </a:solidFill>
                <a:latin typeface="Work Sans" pitchFamily="2" charset="0"/>
              </a:rPr>
              <a:t>and</a:t>
            </a:r>
            <a:r>
              <a:rPr lang="en-US" sz="1200">
                <a:latin typeface="Work Sans" pitchFamily="2" charset="0"/>
              </a:rPr>
              <a:t> </a:t>
            </a:r>
            <a:r>
              <a:rPr lang="en-US" sz="1100" b="1">
                <a:solidFill>
                  <a:schemeClr val="bg2"/>
                </a:solidFill>
                <a:latin typeface="Work Sans" pitchFamily="2" charset="0"/>
                <a:hlinkClick r:id="rId4"/>
              </a:rPr>
              <a:t>Guide to 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D846A550-B779-BBA4-7EBC-DFC82B8C42B6}"/>
              </a:ext>
            </a:extLst>
          </p:cNvPr>
          <p:cNvSpPr txBox="1">
            <a:spLocks noGrp="1"/>
          </p:cNvSpPr>
          <p:nvPr>
            <p:ph type="title" idx="4294967295"/>
          </p:nvPr>
        </p:nvSpPr>
        <p:spPr>
          <a:xfrm>
            <a:off x="396000" y="276999"/>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Track Your Survey’s Status Anytime</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1800" b="0" i="0" u="none" strike="noStrike" kern="0" cap="none" spc="0" normalizeH="0" baseline="0" noProof="0">
              <a:ln>
                <a:noFill/>
              </a:ln>
              <a:solidFill>
                <a:schemeClr val="accent2"/>
              </a:solidFill>
              <a:effectLst/>
              <a:uLnTx/>
              <a:uFillTx/>
              <a:latin typeface="Work Sans Black"/>
              <a:ea typeface="Work Sans Black"/>
              <a:cs typeface="Work Sans Black"/>
              <a:sym typeface="Work Sans Black"/>
            </a:endParaRPr>
          </a:p>
        </p:txBody>
      </p:sp>
      <p:pic>
        <p:nvPicPr>
          <p:cNvPr id="4" name="Picture 3" descr="Screenshot of the CX Engage Studio page, describing it as quick access to enterprise tools, reviews, and dashboards. A ‘Quick Links to Dashboards’ section lists Review and Approval Dashboard, with a red arrow pointing to it, along with Qualtrics CX Champions Studio (Limited Access) and Agency Approver(s) Dashboard (Limited Access).">
            <a:hlinkClick r:id="rId5"/>
            <a:extLst>
              <a:ext uri="{FF2B5EF4-FFF2-40B4-BE49-F238E27FC236}">
                <a16:creationId xmlns:a16="http://schemas.microsoft.com/office/drawing/2014/main" id="{50CB04FC-C525-0436-D6F7-88B1FA1284AD}"/>
              </a:ext>
            </a:extLst>
          </p:cNvPr>
          <p:cNvPicPr>
            <a:picLocks noChangeAspect="1"/>
          </p:cNvPicPr>
          <p:nvPr/>
        </p:nvPicPr>
        <p:blipFill>
          <a:blip r:embed="rId6"/>
          <a:srcRect/>
          <a:stretch/>
        </p:blipFill>
        <p:spPr>
          <a:xfrm>
            <a:off x="4853393" y="1367073"/>
            <a:ext cx="4059198" cy="2070497"/>
          </a:xfrm>
          <a:prstGeom prst="rect">
            <a:avLst/>
          </a:prstGeom>
          <a:solidFill>
            <a:srgbClr val="FFFFFF">
              <a:shade val="85000"/>
            </a:srgbClr>
          </a:solidFill>
          <a:ln w="190500" cap="sq">
            <a:solidFill>
              <a:schemeClr val="accent6"/>
            </a:solidFill>
            <a:miter lim="800000"/>
          </a:ln>
          <a:effectLst>
            <a:outerShdw blurRad="65000" dist="50800" dir="12900000" kx="195000" ky="145000" algn="tl" rotWithShape="0">
              <a:srgbClr val="000000">
                <a:alpha val="30000"/>
              </a:srgbClr>
            </a:outerShdw>
          </a:effectLst>
        </p:spPr>
      </p:pic>
      <p:sp>
        <p:nvSpPr>
          <p:cNvPr id="6" name="Text Placeholder 1">
            <a:extLst>
              <a:ext uri="{FF2B5EF4-FFF2-40B4-BE49-F238E27FC236}">
                <a16:creationId xmlns:a16="http://schemas.microsoft.com/office/drawing/2014/main" id="{DEDEA20A-30B7-9CEB-1190-129E6693FB92}"/>
              </a:ext>
            </a:extLst>
          </p:cNvPr>
          <p:cNvSpPr txBox="1">
            <a:spLocks/>
          </p:cNvSpPr>
          <p:nvPr/>
        </p:nvSpPr>
        <p:spPr>
          <a:xfrm>
            <a:off x="308644" y="4663699"/>
            <a:ext cx="7283003" cy="287238"/>
          </a:xfrm>
          <a:prstGeom prst="rect">
            <a:avLst/>
          </a:prstGeom>
          <a:noFill/>
          <a:ln>
            <a:solidFill>
              <a:schemeClr val="tx1"/>
            </a:solidFill>
          </a:ln>
        </p:spPr>
        <p:txBody>
          <a:bodyPr spcFirstLastPara="1" wrap="square" lIns="71100" tIns="35550" rIns="71100" bIns="35550" rtlCol="0" anchor="t" anchorCtr="0">
            <a:spAutoFit/>
          </a:bodyPr>
          <a:lstStyle>
            <a:defPPr marR="0" lvl="0" algn="l" rtl="0">
              <a:lnSpc>
                <a:spcPct val="100000"/>
              </a:lnSpc>
              <a:spcBef>
                <a:spcPts val="0"/>
              </a:spcBef>
              <a:spcAft>
                <a:spcPts val="0"/>
              </a:spcAft>
            </a:defPPr>
            <a:lvl1pPr marL="457200" marR="0" lvl="0" indent="-368300" algn="l" rtl="0">
              <a:lnSpc>
                <a:spcPct val="115000"/>
              </a:lnSpc>
              <a:spcBef>
                <a:spcPts val="900"/>
              </a:spcBef>
              <a:spcAft>
                <a:spcPts val="0"/>
              </a:spcAft>
              <a:buClr>
                <a:schemeClr val="dk1"/>
              </a:buClr>
              <a:buSzPts val="2200"/>
              <a:buFont typeface="Work Sans"/>
              <a:buChar char="•"/>
              <a:defRPr sz="2200" b="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b="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b="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9pPr>
          </a:lstStyle>
          <a:p>
            <a:pPr marL="88900" indent="0">
              <a:lnSpc>
                <a:spcPct val="100000"/>
              </a:lnSpc>
              <a:spcBef>
                <a:spcPts val="0"/>
              </a:spcBef>
              <a:buClr>
                <a:srgbClr val="000000"/>
              </a:buClr>
              <a:buFont typeface="Work Sans"/>
              <a:buNone/>
            </a:pPr>
            <a:r>
              <a:rPr lang="en-US" sz="1400"/>
              <a:t>❗ </a:t>
            </a:r>
            <a:r>
              <a:rPr lang="en-US" sz="1400" b="1">
                <a:solidFill>
                  <a:srgbClr val="000000"/>
                </a:solidFill>
                <a:latin typeface="Arial"/>
                <a:cs typeface="Arial"/>
                <a:sym typeface="Arial"/>
              </a:rPr>
              <a:t>Demonstration</a:t>
            </a:r>
          </a:p>
        </p:txBody>
      </p:sp>
    </p:spTree>
    <p:extLst>
      <p:ext uri="{BB962C8B-B14F-4D97-AF65-F5344CB8AC3E}">
        <p14:creationId xmlns:p14="http://schemas.microsoft.com/office/powerpoint/2010/main" val="3741521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New Republishing Steps</a:t>
            </a:r>
          </a:p>
        </p:txBody>
      </p:sp>
      <p:sp>
        <p:nvSpPr>
          <p:cNvPr id="6" name="Subtitle 5"/>
          <p:cNvSpPr>
            <a:spLocks noGrp="1"/>
          </p:cNvSpPr>
          <p:nvPr>
            <p:ph type="subTitle" idx="1"/>
          </p:nvPr>
        </p:nvSpPr>
        <p:spPr/>
        <p:txBody>
          <a:bodyPr/>
          <a:lstStyle/>
          <a:p>
            <a:r>
              <a:rPr lang="en-US"/>
              <a:t>Previewed today — live </a:t>
            </a:r>
            <a:r>
              <a:rPr lang="en-US" b="1"/>
              <a:t>November 4, 2026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EC99D-21C7-B907-3928-76BA7674C5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2987D4-1F01-8BFB-516B-879EA9FCA776}"/>
              </a:ext>
            </a:extLst>
          </p:cNvPr>
          <p:cNvSpPr>
            <a:spLocks noGrp="1"/>
          </p:cNvSpPr>
          <p:nvPr>
            <p:ph type="body" idx="1"/>
          </p:nvPr>
        </p:nvSpPr>
        <p:spPr>
          <a:xfrm>
            <a:off x="308644" y="860166"/>
            <a:ext cx="3820904" cy="3588009"/>
          </a:xfrm>
        </p:spPr>
        <p:txBody>
          <a:bodyPr>
            <a:normAutofit fontScale="85000" lnSpcReduction="10000"/>
          </a:bodyPr>
          <a:lstStyle/>
          <a:p>
            <a:r>
              <a:rPr lang="en-US"/>
              <a:t>In the Survey Editor, there’s a </a:t>
            </a:r>
            <a:r>
              <a:rPr lang="en-US" b="1"/>
              <a:t>Publish</a:t>
            </a:r>
            <a:r>
              <a:rPr lang="en-US"/>
              <a:t> button in the top right corner. Do not use it to republish.</a:t>
            </a:r>
          </a:p>
          <a:p>
            <a:pPr lvl="0"/>
            <a:r>
              <a:rPr lang="en-US"/>
              <a:t>That button is only for publishing a survey for the </a:t>
            </a:r>
            <a:r>
              <a:rPr lang="en-US" b="1"/>
              <a:t>first time.</a:t>
            </a:r>
            <a:endParaRPr lang="en-US"/>
          </a:p>
          <a:p>
            <a:pPr lvl="0"/>
            <a:r>
              <a:rPr lang="en-US"/>
              <a:t>If you use it to request a republish, we won’t accept it.</a:t>
            </a:r>
          </a:p>
          <a:p>
            <a:pPr marL="88900" indent="0">
              <a:buNone/>
            </a:pPr>
            <a:endParaRPr lang="en-US" sz="1100"/>
          </a:p>
        </p:txBody>
      </p:sp>
      <p:sp>
        <p:nvSpPr>
          <p:cNvPr id="5" name="TextBox 4">
            <a:extLst>
              <a:ext uri="{FF2B5EF4-FFF2-40B4-BE49-F238E27FC236}">
                <a16:creationId xmlns:a16="http://schemas.microsoft.com/office/drawing/2014/main" id="{CF21AAFF-FA21-6EF0-F9F3-F77CB816DA57}"/>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t>🔗</a:t>
            </a:r>
            <a:r>
              <a:rPr lang="en-US" sz="1100" b="1">
                <a:solidFill>
                  <a:schemeClr val="bg2"/>
                </a:solidFill>
                <a:latin typeface="Work Sans" pitchFamily="2" charset="0"/>
                <a:hlinkClick r:id="rId3"/>
              </a:rPr>
              <a:t>Guide to Republish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3A1259E7-8513-5884-469C-FDAA967E7C62}"/>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Don’t Use the Publish Button</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Editor toolbar with a ‘no’ symbol (red circle and slash) over the blue Publish button, indicating it should not be clicked.">
            <a:extLst>
              <a:ext uri="{FF2B5EF4-FFF2-40B4-BE49-F238E27FC236}">
                <a16:creationId xmlns:a16="http://schemas.microsoft.com/office/drawing/2014/main" id="{89BEC378-6EDB-00E6-26CE-B3B41623C925}"/>
              </a:ext>
            </a:extLst>
          </p:cNvPr>
          <p:cNvPicPr>
            <a:picLocks noChangeAspect="1"/>
          </p:cNvPicPr>
          <p:nvPr/>
        </p:nvPicPr>
        <p:blipFill>
          <a:blip r:embed="rId4"/>
          <a:srcRect/>
          <a:stretch/>
        </p:blipFill>
        <p:spPr>
          <a:xfrm>
            <a:off x="4378182" y="1620292"/>
            <a:ext cx="4411555" cy="1800162"/>
          </a:xfrm>
          <a:prstGeom prst="rect">
            <a:avLst/>
          </a:prstGeom>
          <a:solidFill>
            <a:srgbClr val="FFFFFF">
              <a:shade val="85000"/>
            </a:srgbClr>
          </a:solidFill>
          <a:ln w="190500" cap="sq">
            <a:solidFill>
              <a:schemeClr val="accent6">
                <a:lumMod val="75000"/>
                <a:lumOff val="25000"/>
              </a:schemeClr>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338322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E8389-2411-9747-3572-94C5D89776E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497FD6-53FC-C45B-C939-A8E6416141EB}"/>
              </a:ext>
            </a:extLst>
          </p:cNvPr>
          <p:cNvSpPr>
            <a:spLocks noGrp="1"/>
          </p:cNvSpPr>
          <p:nvPr>
            <p:ph type="body" idx="1"/>
          </p:nvPr>
        </p:nvSpPr>
        <p:spPr>
          <a:xfrm>
            <a:off x="308644" y="860166"/>
            <a:ext cx="3820904" cy="2840663"/>
          </a:xfrm>
        </p:spPr>
        <p:txBody>
          <a:bodyPr>
            <a:normAutofit fontScale="77500" lnSpcReduction="20000"/>
          </a:bodyPr>
          <a:lstStyle/>
          <a:p>
            <a:pPr lvl="0"/>
            <a:r>
              <a:rPr lang="en-US" sz="2000"/>
              <a:t>Open your survey and click </a:t>
            </a:r>
            <a:r>
              <a:rPr lang="en-US" sz="2000" b="1"/>
              <a:t>Survey Flow</a:t>
            </a:r>
            <a:r>
              <a:rPr lang="en-US" sz="2000"/>
              <a:t> on the left side.</a:t>
            </a:r>
          </a:p>
          <a:p>
            <a:pPr lvl="0"/>
            <a:r>
              <a:rPr lang="en-US" sz="2000"/>
              <a:t>Look for a field called </a:t>
            </a:r>
            <a:r>
              <a:rPr lang="en-US" sz="2000" b="1" err="1"/>
              <a:t>RepublishLink</a:t>
            </a:r>
            <a:r>
              <a:rPr lang="en-US" sz="2000" b="1"/>
              <a:t>.</a:t>
            </a:r>
            <a:r>
              <a:rPr lang="en-US" sz="2000"/>
              <a:t> </a:t>
            </a:r>
            <a:r>
              <a:rPr lang="en-US" sz="2000" b="1"/>
              <a:t>Don’t delete it.</a:t>
            </a:r>
            <a:endParaRPr lang="en-US" sz="2000"/>
          </a:p>
          <a:p>
            <a:pPr lvl="0"/>
            <a:r>
              <a:rPr lang="en-US" sz="2000"/>
              <a:t>Copy the link next to it.</a:t>
            </a:r>
          </a:p>
          <a:p>
            <a:pPr lvl="0"/>
            <a:r>
              <a:rPr lang="en-US" sz="2000"/>
              <a:t>Open that link in a new tab.</a:t>
            </a:r>
          </a:p>
          <a:p>
            <a:pPr>
              <a:lnSpc>
                <a:spcPct val="114999"/>
              </a:lnSpc>
            </a:pPr>
            <a:r>
              <a:rPr lang="en-US" sz="2000"/>
              <a:t>Republish Link is unique per survey</a:t>
            </a:r>
          </a:p>
          <a:p>
            <a:pPr marL="88900" indent="0">
              <a:buNone/>
            </a:pPr>
            <a:endParaRPr lang="en-US" sz="1100"/>
          </a:p>
        </p:txBody>
      </p:sp>
      <p:sp>
        <p:nvSpPr>
          <p:cNvPr id="5" name="TextBox 4">
            <a:extLst>
              <a:ext uri="{FF2B5EF4-FFF2-40B4-BE49-F238E27FC236}">
                <a16:creationId xmlns:a16="http://schemas.microsoft.com/office/drawing/2014/main" id="{29903E6F-DA0D-4F96-97E2-E5E944C5FB7C}"/>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t>🔗</a:t>
            </a:r>
            <a:r>
              <a:rPr lang="en-US" sz="1100" b="1">
                <a:solidFill>
                  <a:schemeClr val="bg2"/>
                </a:solidFill>
                <a:latin typeface="Work Sans" pitchFamily="2" charset="0"/>
                <a:hlinkClick r:id="rId3"/>
              </a:rPr>
              <a:t>Guide to Republish</a:t>
            </a:r>
            <a:endParaRPr lang="en-US" sz="1100" b="1">
              <a:solidFill>
                <a:schemeClr val="bg2"/>
              </a:solidFill>
              <a:latin typeface="Work Sans" pitchFamily="2" charset="0"/>
            </a:endParaRPr>
          </a:p>
        </p:txBody>
      </p:sp>
      <p:sp>
        <p:nvSpPr>
          <p:cNvPr id="7" name="Title 2">
            <a:extLst>
              <a:ext uri="{FF2B5EF4-FFF2-40B4-BE49-F238E27FC236}">
                <a16:creationId xmlns:a16="http://schemas.microsoft.com/office/drawing/2014/main" id="{CE23A4C9-27B0-0B29-B01F-87DE9DA70C1D}"/>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Finding Your Republish Link</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Flow editor for ‘Training - Demo Materials,’ in Draft status. Numbered steps with red arrows: Step 1, click the Survey Flow icon in the left sidebar; Step 2, locate the Set Embedded Data element showing RepublishLink set to a URL ending in the ticket key T-26261.">
            <a:hlinkClick r:id="rId4"/>
            <a:extLst>
              <a:ext uri="{FF2B5EF4-FFF2-40B4-BE49-F238E27FC236}">
                <a16:creationId xmlns:a16="http://schemas.microsoft.com/office/drawing/2014/main" id="{F751C31D-33F4-93E4-385E-E873BC50A38D}"/>
              </a:ext>
            </a:extLst>
          </p:cNvPr>
          <p:cNvPicPr>
            <a:picLocks noChangeAspect="1"/>
          </p:cNvPicPr>
          <p:nvPr/>
        </p:nvPicPr>
        <p:blipFill>
          <a:blip r:embed="rId5"/>
          <a:srcRect/>
          <a:stretch/>
        </p:blipFill>
        <p:spPr>
          <a:xfrm>
            <a:off x="4332564" y="1620292"/>
            <a:ext cx="4502792" cy="1800162"/>
          </a:xfrm>
          <a:prstGeom prst="rect">
            <a:avLst/>
          </a:prstGeom>
          <a:solidFill>
            <a:srgbClr val="FFFFFF">
              <a:shade val="85000"/>
            </a:srgbClr>
          </a:solidFill>
          <a:ln w="190500" cap="sq">
            <a:solidFill>
              <a:schemeClr val="accent6">
                <a:lumMod val="75000"/>
                <a:lumOff val="25000"/>
              </a:schemeClr>
            </a:solidFill>
            <a:miter lim="800000"/>
          </a:ln>
          <a:effectLst>
            <a:outerShdw blurRad="65000" dist="50800" dir="12900000" kx="195000" ky="145000" algn="tl" rotWithShape="0">
              <a:srgbClr val="000000">
                <a:alpha val="30000"/>
              </a:srgbClr>
            </a:outerShdw>
          </a:effectLst>
        </p:spPr>
      </p:pic>
      <p:sp>
        <p:nvSpPr>
          <p:cNvPr id="4" name="Text Placeholder 1">
            <a:extLst>
              <a:ext uri="{FF2B5EF4-FFF2-40B4-BE49-F238E27FC236}">
                <a16:creationId xmlns:a16="http://schemas.microsoft.com/office/drawing/2014/main" id="{338E2202-1958-4AAD-CDCC-975FB1222631}"/>
              </a:ext>
            </a:extLst>
          </p:cNvPr>
          <p:cNvSpPr txBox="1">
            <a:spLocks/>
          </p:cNvSpPr>
          <p:nvPr/>
        </p:nvSpPr>
        <p:spPr>
          <a:xfrm>
            <a:off x="396567" y="3421688"/>
            <a:ext cx="7283003" cy="1558355"/>
          </a:xfrm>
          <a:prstGeom prst="rect">
            <a:avLst/>
          </a:prstGeom>
          <a:noFill/>
          <a:ln>
            <a:solidFill>
              <a:schemeClr val="tx1"/>
            </a:solidFill>
          </a:ln>
        </p:spPr>
        <p:txBody>
          <a:bodyPr spcFirstLastPara="1" wrap="square" lIns="71100" tIns="35550" rIns="71100" bIns="35550" rtlCol="0" anchor="t" anchorCtr="0">
            <a:spAutoFit/>
          </a:bodyPr>
          <a:lstStyle>
            <a:defPPr marR="0" lvl="0" algn="l" rtl="0">
              <a:lnSpc>
                <a:spcPct val="100000"/>
              </a:lnSpc>
              <a:spcBef>
                <a:spcPts val="0"/>
              </a:spcBef>
              <a:spcAft>
                <a:spcPts val="0"/>
              </a:spcAft>
            </a:defPPr>
            <a:lvl1pPr marL="457200" marR="0" lvl="0" indent="-368300" algn="l" rtl="0">
              <a:lnSpc>
                <a:spcPct val="115000"/>
              </a:lnSpc>
              <a:spcBef>
                <a:spcPts val="900"/>
              </a:spcBef>
              <a:spcAft>
                <a:spcPts val="0"/>
              </a:spcAft>
              <a:buClr>
                <a:schemeClr val="dk1"/>
              </a:buClr>
              <a:buSzPts val="2200"/>
              <a:buFont typeface="Work Sans"/>
              <a:buChar char="•"/>
              <a:defRPr sz="2200" b="0" i="0" u="none" strike="noStrike" cap="none">
                <a:solidFill>
                  <a:schemeClr val="dk1"/>
                </a:solidFill>
                <a:latin typeface="Work Sans"/>
                <a:ea typeface="Work Sans"/>
                <a:cs typeface="Work Sans"/>
                <a:sym typeface="Work Sans"/>
              </a:defRPr>
            </a:lvl1pPr>
            <a:lvl2pPr marL="914400" marR="0" lvl="1" indent="-349250" algn="l" rtl="0">
              <a:lnSpc>
                <a:spcPct val="115000"/>
              </a:lnSpc>
              <a:spcBef>
                <a:spcPts val="400"/>
              </a:spcBef>
              <a:spcAft>
                <a:spcPts val="0"/>
              </a:spcAft>
              <a:buClr>
                <a:schemeClr val="dk1"/>
              </a:buClr>
              <a:buSzPts val="1900"/>
              <a:buFont typeface="Work Sans"/>
              <a:buChar char="•"/>
              <a:defRPr sz="1900" b="0" i="0" u="none" strike="noStrike" cap="none">
                <a:solidFill>
                  <a:schemeClr val="dk1"/>
                </a:solidFill>
                <a:latin typeface="Work Sans"/>
                <a:ea typeface="Work Sans"/>
                <a:cs typeface="Work Sans"/>
                <a:sym typeface="Work Sans"/>
              </a:defRPr>
            </a:lvl2pPr>
            <a:lvl3pPr marL="1371600" marR="0" lvl="2" indent="-330200" algn="l" rtl="0">
              <a:lnSpc>
                <a:spcPct val="115000"/>
              </a:lnSpc>
              <a:spcBef>
                <a:spcPts val="400"/>
              </a:spcBef>
              <a:spcAft>
                <a:spcPts val="0"/>
              </a:spcAft>
              <a:buClr>
                <a:schemeClr val="dk1"/>
              </a:buClr>
              <a:buSzPts val="1600"/>
              <a:buFont typeface="Work Sans"/>
              <a:buChar char="•"/>
              <a:defRPr sz="1600" b="0" i="0" u="none" strike="noStrike" cap="none">
                <a:solidFill>
                  <a:schemeClr val="dk1"/>
                </a:solidFill>
                <a:latin typeface="Work Sans"/>
                <a:ea typeface="Work Sans"/>
                <a:cs typeface="Work Sans"/>
                <a:sym typeface="Work Sans"/>
              </a:defRPr>
            </a:lvl3pPr>
            <a:lvl4pPr marL="1828800" marR="0" lvl="3"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4pPr>
            <a:lvl5pPr marL="2286000" marR="0" lvl="4"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5pPr>
            <a:lvl6pPr marL="2743200" marR="0" lvl="5"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6pPr>
            <a:lvl7pPr marL="3200400" marR="0" lvl="6"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7pPr>
            <a:lvl8pPr marL="3657600" marR="0" lvl="7"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8pPr>
            <a:lvl9pPr marL="4114800" marR="0" lvl="8" indent="-323850" algn="l" rtl="0">
              <a:lnSpc>
                <a:spcPct val="115000"/>
              </a:lnSpc>
              <a:spcBef>
                <a:spcPts val="400"/>
              </a:spcBef>
              <a:spcAft>
                <a:spcPts val="0"/>
              </a:spcAft>
              <a:buClr>
                <a:schemeClr val="dk1"/>
              </a:buClr>
              <a:buSzPts val="1500"/>
              <a:buFont typeface="Work Sans"/>
              <a:buChar char="•"/>
              <a:defRPr sz="1500" b="0" i="0" u="none" strike="noStrike" cap="none">
                <a:solidFill>
                  <a:schemeClr val="dk1"/>
                </a:solidFill>
                <a:latin typeface="Work Sans"/>
                <a:ea typeface="Work Sans"/>
                <a:cs typeface="Work Sans"/>
                <a:sym typeface="Work Sans"/>
              </a:defRPr>
            </a:lvl9pPr>
          </a:lstStyle>
          <a:p>
            <a:pPr marL="88900" indent="0">
              <a:spcBef>
                <a:spcPts val="0"/>
              </a:spcBef>
              <a:buClr>
                <a:srgbClr val="000000"/>
              </a:buClr>
              <a:buNone/>
            </a:pPr>
            <a:r>
              <a:rPr lang="en-US" sz="900"/>
              <a:t>❗ </a:t>
            </a:r>
            <a:r>
              <a:rPr lang="en-US" sz="1200" b="1"/>
              <a:t>Important Notes: </a:t>
            </a:r>
            <a:endParaRPr lang="en-US"/>
          </a:p>
          <a:p>
            <a:pPr marL="88900" indent="0">
              <a:lnSpc>
                <a:spcPct val="114999"/>
              </a:lnSpc>
              <a:spcBef>
                <a:spcPts val="0"/>
              </a:spcBef>
              <a:buNone/>
            </a:pPr>
            <a:r>
              <a:rPr lang="en-US" sz="1200"/>
              <a:t>You may be prompted to sign in with </a:t>
            </a:r>
            <a:r>
              <a:rPr lang="en-US" sz="1200" b="1"/>
              <a:t>SSO (Okta)</a:t>
            </a:r>
            <a:r>
              <a:rPr lang="en-US" sz="1200"/>
              <a:t>. This is Qualtrics’ Survey Authentication feature, which confirms the identity of who’s requesting the republish. </a:t>
            </a:r>
            <a:r>
              <a:rPr lang="en-US" sz="1200" b="1"/>
              <a:t>If you can’t get in:</a:t>
            </a:r>
            <a:r>
              <a:rPr lang="en-US" sz="1200"/>
              <a:t> submit a </a:t>
            </a:r>
            <a:r>
              <a:rPr lang="en-US" sz="1200" b="1">
                <a:hlinkClick r:id="rId6"/>
              </a:rPr>
              <a:t>Qualtrics Request in ServiceDesk Plus</a:t>
            </a:r>
            <a:r>
              <a:rPr lang="en-US" sz="1200"/>
              <a:t> for help.</a:t>
            </a:r>
            <a:endParaRPr lang="en-US"/>
          </a:p>
          <a:p>
            <a:pPr marL="88900" indent="0">
              <a:lnSpc>
                <a:spcPct val="114999"/>
              </a:lnSpc>
              <a:spcBef>
                <a:spcPts val="0"/>
              </a:spcBef>
              <a:buNone/>
            </a:pPr>
            <a:endParaRPr lang="en-US" sz="1200">
              <a:solidFill>
                <a:srgbClr val="000000"/>
              </a:solidFill>
              <a:cs typeface="Arial"/>
            </a:endParaRPr>
          </a:p>
          <a:p>
            <a:pPr marL="88900" indent="0">
              <a:lnSpc>
                <a:spcPct val="114999"/>
              </a:lnSpc>
              <a:spcBef>
                <a:spcPts val="0"/>
              </a:spcBef>
              <a:buNone/>
            </a:pPr>
            <a:r>
              <a:rPr lang="en-US" sz="1200">
                <a:solidFill>
                  <a:srgbClr val="000000"/>
                </a:solidFill>
                <a:cs typeface="Arial"/>
              </a:rPr>
              <a:t>This Republish Link is tied to this specific survey. Please do not use a link from a different survey and request republishing. Each survey has its own unique republish link. </a:t>
            </a:r>
            <a:endParaRPr lang="en-US"/>
          </a:p>
        </p:txBody>
      </p:sp>
    </p:spTree>
    <p:extLst>
      <p:ext uri="{BB962C8B-B14F-4D97-AF65-F5344CB8AC3E}">
        <p14:creationId xmlns:p14="http://schemas.microsoft.com/office/powerpoint/2010/main" val="28381165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FE458-27BE-0B17-001D-238641C4981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36EDA5-B314-7714-EAE0-257900ABFD1D}"/>
              </a:ext>
            </a:extLst>
          </p:cNvPr>
          <p:cNvSpPr>
            <a:spLocks noGrp="1"/>
          </p:cNvSpPr>
          <p:nvPr>
            <p:ph type="body" idx="1"/>
          </p:nvPr>
        </p:nvSpPr>
        <p:spPr>
          <a:xfrm>
            <a:off x="265684" y="1276420"/>
            <a:ext cx="3700495" cy="3588009"/>
          </a:xfrm>
        </p:spPr>
        <p:txBody>
          <a:bodyPr>
            <a:normAutofit/>
          </a:bodyPr>
          <a:lstStyle/>
          <a:p>
            <a:pPr marL="88900" lvl="0" indent="0">
              <a:buNone/>
            </a:pPr>
            <a:r>
              <a:rPr lang="en-US"/>
              <a:t>You’ll see a short welcome screen. It links to two things worth reading first: the </a:t>
            </a:r>
            <a:r>
              <a:rPr lang="en-US" b="1">
                <a:hlinkClick r:id="rId3"/>
              </a:rPr>
              <a:t>Critical Guidance for Editing a Published Survey</a:t>
            </a:r>
            <a:r>
              <a:rPr lang="en-US"/>
              <a:t> page and this guide. Click </a:t>
            </a:r>
            <a:r>
              <a:rPr lang="en-US" b="1"/>
              <a:t>Next</a:t>
            </a:r>
            <a:r>
              <a:rPr lang="en-US"/>
              <a:t> when you’re ready.</a:t>
            </a:r>
            <a:endParaRPr lang="en-US" sz="1100"/>
          </a:p>
        </p:txBody>
      </p:sp>
      <p:sp>
        <p:nvSpPr>
          <p:cNvPr id="5" name="TextBox 4">
            <a:extLst>
              <a:ext uri="{FF2B5EF4-FFF2-40B4-BE49-F238E27FC236}">
                <a16:creationId xmlns:a16="http://schemas.microsoft.com/office/drawing/2014/main" id="{D17581B3-E2F2-F075-407A-5B7481CE9614}"/>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4">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540D1757-DE01-7938-9397-0FC76CAF13B0}"/>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Read the intro screen</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Republish Request’ intro screen, noting the request takes 1-2 minutes and linking to Critical Guidance for Editing a Published Survey and Guide to Republish. A note on sensitive data explains added PII, health, or financial information may require extra review. A red arrow points to the Next button to continue, with an option to join Office Hours if not ready.">
            <a:hlinkClick r:id="rId5"/>
            <a:extLst>
              <a:ext uri="{FF2B5EF4-FFF2-40B4-BE49-F238E27FC236}">
                <a16:creationId xmlns:a16="http://schemas.microsoft.com/office/drawing/2014/main" id="{AB70DA61-F5DB-0FBA-CBA1-96CD3CDD3144}"/>
              </a:ext>
            </a:extLst>
          </p:cNvPr>
          <p:cNvPicPr>
            <a:picLocks noChangeAspect="1"/>
          </p:cNvPicPr>
          <p:nvPr/>
        </p:nvPicPr>
        <p:blipFill>
          <a:blip r:embed="rId6"/>
          <a:srcRect/>
          <a:stretch/>
        </p:blipFill>
        <p:spPr>
          <a:xfrm>
            <a:off x="4094305" y="1391101"/>
            <a:ext cx="4784011" cy="3588008"/>
          </a:xfrm>
          <a:prstGeom prst="rect">
            <a:avLst/>
          </a:prstGeom>
          <a:solidFill>
            <a:srgbClr val="FFFFFF">
              <a:shade val="85000"/>
            </a:srgbClr>
          </a:solidFill>
          <a:ln w="190500" cap="sq">
            <a:solidFill>
              <a:schemeClr val="accent6">
                <a:lumMod val="75000"/>
                <a:lumOff val="25000"/>
              </a:schemeClr>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245666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03D68-F0B2-B907-146A-2F3759BFE1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8BF728F-B108-8376-863C-7D27E0D3C3B0}"/>
              </a:ext>
            </a:extLst>
          </p:cNvPr>
          <p:cNvSpPr>
            <a:spLocks noGrp="1"/>
          </p:cNvSpPr>
          <p:nvPr>
            <p:ph type="body" idx="1"/>
          </p:nvPr>
        </p:nvSpPr>
        <p:spPr>
          <a:xfrm>
            <a:off x="251494" y="1276420"/>
            <a:ext cx="3700495" cy="3588009"/>
          </a:xfrm>
        </p:spPr>
        <p:txBody>
          <a:bodyPr>
            <a:normAutofit fontScale="92500"/>
          </a:bodyPr>
          <a:lstStyle/>
          <a:p>
            <a:pPr marL="88900" lvl="0" indent="0">
              <a:buNone/>
            </a:pPr>
            <a:r>
              <a:rPr lang="en-US" sz="3200"/>
              <a:t>You’ll see your survey’s name, ID, and agency. Check it’s correct, select </a:t>
            </a:r>
            <a:r>
              <a:rPr lang="en-US" sz="3200" b="1"/>
              <a:t>Yes</a:t>
            </a:r>
            <a:r>
              <a:rPr lang="en-US" sz="3200"/>
              <a:t>, then click </a:t>
            </a:r>
            <a:r>
              <a:rPr lang="en-US" sz="3200" b="1"/>
              <a:t>Next.</a:t>
            </a:r>
            <a:endParaRPr lang="en-US" sz="1600"/>
          </a:p>
        </p:txBody>
      </p:sp>
      <p:sp>
        <p:nvSpPr>
          <p:cNvPr id="5" name="TextBox 4">
            <a:extLst>
              <a:ext uri="{FF2B5EF4-FFF2-40B4-BE49-F238E27FC236}">
                <a16:creationId xmlns:a16="http://schemas.microsoft.com/office/drawing/2014/main" id="{E9062CF6-6C25-29A1-00C9-E077A1359B0A}"/>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11E77E63-461F-2DA4-0B41-ECE8F7B3BDCE}"/>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Confirm it’s the right survey</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Republish Request’ confirmation screen, asking the user to confirm this is the correct survey. Shows Survey Name, Survey ID, Agency, Original Requestor, and Original Email. Numbered steps with red arrows: Step 1, check the Yes box; Step 2, click Next. A note offers a Qualtrics Request in ServiceDesk Plus link if the details are incorrect.">
            <a:hlinkClick r:id="rId4"/>
            <a:extLst>
              <a:ext uri="{FF2B5EF4-FFF2-40B4-BE49-F238E27FC236}">
                <a16:creationId xmlns:a16="http://schemas.microsoft.com/office/drawing/2014/main" id="{2343DBA0-4CD3-3B59-977D-A37F15383047}"/>
              </a:ext>
            </a:extLst>
          </p:cNvPr>
          <p:cNvPicPr>
            <a:picLocks noChangeAspect="1"/>
          </p:cNvPicPr>
          <p:nvPr/>
        </p:nvPicPr>
        <p:blipFill>
          <a:blip r:embed="rId5"/>
          <a:srcRect/>
          <a:stretch/>
        </p:blipFill>
        <p:spPr>
          <a:xfrm>
            <a:off x="4108494" y="1401167"/>
            <a:ext cx="4784012" cy="3588009"/>
          </a:xfrm>
          <a:prstGeom prst="rect">
            <a:avLst/>
          </a:prstGeom>
          <a:solidFill>
            <a:srgbClr val="FFFFFF">
              <a:shade val="85000"/>
            </a:srgbClr>
          </a:solidFill>
          <a:ln w="190500" cap="sq">
            <a:solidFill>
              <a:schemeClr val="accent6">
                <a:lumMod val="75000"/>
                <a:lumOff val="25000"/>
              </a:schemeClr>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5996886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F6540-D254-9A4E-E8B6-C4FFE25B13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6CE85AF-731A-3EC0-9BF6-24F71D5B6BEC}"/>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DCAA169C-3DF3-1692-7187-8449F3BDA977}"/>
              </a:ext>
            </a:extLst>
          </p:cNvPr>
          <p:cNvSpPr txBox="1">
            <a:spLocks noGrp="1"/>
          </p:cNvSpPr>
          <p:nvPr>
            <p:ph type="title" idx="4294967295"/>
          </p:nvPr>
        </p:nvSpPr>
        <p:spPr>
          <a:xfrm>
            <a:off x="296698" y="3552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If You Can’t Republish Yet</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graphicFrame>
        <p:nvGraphicFramePr>
          <p:cNvPr id="6" name="Table 5">
            <a:extLst>
              <a:ext uri="{FF2B5EF4-FFF2-40B4-BE49-F238E27FC236}">
                <a16:creationId xmlns:a16="http://schemas.microsoft.com/office/drawing/2014/main" id="{2553ABBD-DA06-67AB-4C01-861F8F86F3D8}"/>
              </a:ext>
            </a:extLst>
          </p:cNvPr>
          <p:cNvGraphicFramePr>
            <a:graphicFrameLocks noGrp="1"/>
          </p:cNvGraphicFramePr>
          <p:nvPr>
            <p:extLst>
              <p:ext uri="{D42A27DB-BD31-4B8C-83A1-F6EECF244321}">
                <p14:modId xmlns:p14="http://schemas.microsoft.com/office/powerpoint/2010/main" val="26405774"/>
              </p:ext>
            </p:extLst>
          </p:nvPr>
        </p:nvGraphicFramePr>
        <p:xfrm>
          <a:off x="329324" y="888864"/>
          <a:ext cx="8662275" cy="4023190"/>
        </p:xfrm>
        <a:graphic>
          <a:graphicData uri="http://schemas.openxmlformats.org/drawingml/2006/table">
            <a:tbl>
              <a:tblPr firstRow="1">
                <a:tableStyleId>{5C22544A-7EE6-4342-B048-85BDC9FD1C3A}</a:tableStyleId>
              </a:tblPr>
              <a:tblGrid>
                <a:gridCol w="2887425">
                  <a:extLst>
                    <a:ext uri="{9D8B030D-6E8A-4147-A177-3AD203B41FA5}">
                      <a16:colId xmlns:a16="http://schemas.microsoft.com/office/drawing/2014/main" val="3608132989"/>
                    </a:ext>
                  </a:extLst>
                </a:gridCol>
                <a:gridCol w="2887425">
                  <a:extLst>
                    <a:ext uri="{9D8B030D-6E8A-4147-A177-3AD203B41FA5}">
                      <a16:colId xmlns:a16="http://schemas.microsoft.com/office/drawing/2014/main" val="2703579976"/>
                    </a:ext>
                  </a:extLst>
                </a:gridCol>
                <a:gridCol w="2887425">
                  <a:extLst>
                    <a:ext uri="{9D8B030D-6E8A-4147-A177-3AD203B41FA5}">
                      <a16:colId xmlns:a16="http://schemas.microsoft.com/office/drawing/2014/main" val="1315234997"/>
                    </a:ext>
                  </a:extLst>
                </a:gridCol>
              </a:tblGrid>
              <a:tr h="406477">
                <a:tc>
                  <a:txBody>
                    <a:bodyPr/>
                    <a:lstStyle/>
                    <a:p>
                      <a:pPr marL="0" marR="0" algn="l">
                        <a:lnSpc>
                          <a:spcPct val="111111"/>
                        </a:lnSpc>
                        <a:buNone/>
                      </a:pPr>
                      <a:r>
                        <a:rPr lang="en-US" sz="2000" b="1">
                          <a:solidFill>
                            <a:schemeClr val="bg1"/>
                          </a:solidFill>
                          <a:effectLst/>
                          <a:latin typeface="Work Sans" pitchFamily="2" charset="0"/>
                        </a:rPr>
                        <a:t>If your status is...</a:t>
                      </a:r>
                      <a:endParaRPr lang="en-US" sz="2000" b="1" i="0">
                        <a:solidFill>
                          <a:schemeClr val="bg1"/>
                        </a:solidFill>
                        <a:effectLst/>
                        <a:latin typeface="Work Sans" pitchFamily="2" charset="0"/>
                      </a:endParaRPr>
                    </a:p>
                  </a:txBody>
                  <a:tcPr marL="117637" marR="117637" marT="117637" marB="117637" anchor="ctr">
                    <a:solidFill>
                      <a:schemeClr val="bg2"/>
                    </a:solidFill>
                  </a:tcPr>
                </a:tc>
                <a:tc>
                  <a:txBody>
                    <a:bodyPr/>
                    <a:lstStyle/>
                    <a:p>
                      <a:pPr marL="0" marR="0" algn="l">
                        <a:lnSpc>
                          <a:spcPct val="111111"/>
                        </a:lnSpc>
                        <a:buNone/>
                      </a:pPr>
                      <a:r>
                        <a:rPr lang="en-US" sz="2000" b="1">
                          <a:solidFill>
                            <a:schemeClr val="bg1"/>
                          </a:solidFill>
                          <a:effectLst/>
                          <a:latin typeface="Work Sans" pitchFamily="2" charset="0"/>
                        </a:rPr>
                        <a:t>What it means</a:t>
                      </a:r>
                      <a:endParaRPr lang="en-US" sz="2000" b="1" i="0">
                        <a:solidFill>
                          <a:schemeClr val="bg1"/>
                        </a:solidFill>
                        <a:effectLst/>
                        <a:latin typeface="Work Sans" pitchFamily="2" charset="0"/>
                      </a:endParaRPr>
                    </a:p>
                  </a:txBody>
                  <a:tcPr marL="117637" marR="117637" marT="117637" marB="117637" anchor="ctr">
                    <a:solidFill>
                      <a:schemeClr val="bg2"/>
                    </a:solidFill>
                  </a:tcPr>
                </a:tc>
                <a:tc>
                  <a:txBody>
                    <a:bodyPr/>
                    <a:lstStyle/>
                    <a:p>
                      <a:pPr marL="0" marR="0" algn="l">
                        <a:lnSpc>
                          <a:spcPct val="111111"/>
                        </a:lnSpc>
                        <a:buNone/>
                      </a:pPr>
                      <a:r>
                        <a:rPr lang="en-US" sz="2000" b="1">
                          <a:solidFill>
                            <a:schemeClr val="bg1"/>
                          </a:solidFill>
                          <a:effectLst/>
                          <a:latin typeface="Work Sans" pitchFamily="2" charset="0"/>
                        </a:rPr>
                        <a:t>What to do</a:t>
                      </a:r>
                      <a:endParaRPr lang="en-US" sz="2000" b="1" i="0">
                        <a:solidFill>
                          <a:schemeClr val="bg1"/>
                        </a:solidFill>
                        <a:effectLst/>
                        <a:latin typeface="Work Sans" pitchFamily="2" charset="0"/>
                      </a:endParaRPr>
                    </a:p>
                  </a:txBody>
                  <a:tcPr marL="117637" marR="117637" marT="117637" marB="117637" anchor="ctr">
                    <a:solidFill>
                      <a:schemeClr val="bg2"/>
                    </a:solidFill>
                  </a:tcPr>
                </a:tc>
                <a:extLst>
                  <a:ext uri="{0D108BD9-81ED-4DB2-BD59-A6C34878D82A}">
                    <a16:rowId xmlns:a16="http://schemas.microsoft.com/office/drawing/2014/main" val="1908551535"/>
                  </a:ext>
                </a:extLst>
              </a:tr>
              <a:tr h="955479">
                <a:tc>
                  <a:txBody>
                    <a:bodyPr/>
                    <a:lstStyle/>
                    <a:p>
                      <a:pPr marL="0" marR="0" algn="l" fontAlgn="t">
                        <a:lnSpc>
                          <a:spcPct val="125000"/>
                        </a:lnSpc>
                        <a:buNone/>
                      </a:pPr>
                      <a:r>
                        <a:rPr lang="en-US" sz="2000" b="1">
                          <a:effectLst/>
                          <a:latin typeface="Work Sans" pitchFamily="2" charset="0"/>
                        </a:rPr>
                        <a:t>Quality &amp; Security</a:t>
                      </a:r>
                      <a:endParaRPr lang="en-US" sz="2000" b="1" i="0">
                        <a:solidFill>
                          <a:srgbClr val="171818"/>
                        </a:solidFill>
                        <a:effectLst/>
                        <a:latin typeface="Work Sans" pitchFamily="2" charset="0"/>
                      </a:endParaRP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Your survey is going through internal review, accessibility, theming, methodology, and security checks.</a:t>
                      </a:r>
                      <a:endParaRPr lang="en-US" sz="1100" b="0" i="0">
                        <a:solidFill>
                          <a:srgbClr val="171818"/>
                        </a:solidFill>
                        <a:effectLst/>
                        <a:latin typeface="Work Sans" pitchFamily="2" charset="0"/>
                      </a:endParaRP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Submit a </a:t>
                      </a:r>
                      <a:r>
                        <a:rPr lang="en-US" sz="1100" b="1" u="none" strike="noStrike">
                          <a:effectLst/>
                          <a:latin typeface="Work Sans" pitchFamily="2" charset="0"/>
                          <a:hlinkClick r:id="rId4"/>
                        </a:rPr>
                        <a:t>Qualtrics SD+ Request</a:t>
                      </a:r>
                      <a:r>
                        <a:rPr lang="en-US" sz="1100" b="1">
                          <a:effectLst/>
                          <a:latin typeface="Work Sans" pitchFamily="2" charset="0"/>
                        </a:rPr>
                        <a:t> </a:t>
                      </a:r>
                      <a:r>
                        <a:rPr lang="en-US" sz="1100">
                          <a:effectLst/>
                          <a:latin typeface="Work Sans" pitchFamily="2" charset="0"/>
                        </a:rPr>
                        <a:t>if you need your status changed to Testing</a:t>
                      </a:r>
                      <a:endParaRPr lang="en-US" sz="1100" b="0" i="0">
                        <a:solidFill>
                          <a:srgbClr val="171818"/>
                        </a:solidFill>
                        <a:effectLst/>
                        <a:latin typeface="Work Sans" pitchFamily="2" charset="0"/>
                      </a:endParaRPr>
                    </a:p>
                  </a:txBody>
                  <a:tcPr marL="117637" marR="117637" marT="117637" marB="117637">
                    <a:solidFill>
                      <a:schemeClr val="accent6">
                        <a:lumMod val="10000"/>
                        <a:lumOff val="90000"/>
                      </a:schemeClr>
                    </a:solidFill>
                  </a:tcPr>
                </a:tc>
                <a:extLst>
                  <a:ext uri="{0D108BD9-81ED-4DB2-BD59-A6C34878D82A}">
                    <a16:rowId xmlns:a16="http://schemas.microsoft.com/office/drawing/2014/main" val="1941499900"/>
                  </a:ext>
                </a:extLst>
              </a:tr>
              <a:tr h="955479">
                <a:tc>
                  <a:txBody>
                    <a:bodyPr/>
                    <a:lstStyle/>
                    <a:p>
                      <a:pPr marL="0" marR="0" algn="l" rtl="0" fontAlgn="t">
                        <a:lnSpc>
                          <a:spcPct val="125000"/>
                        </a:lnSpc>
                        <a:spcBef>
                          <a:spcPts val="0"/>
                        </a:spcBef>
                        <a:spcAft>
                          <a:spcPts val="0"/>
                        </a:spcAft>
                        <a:buClr>
                          <a:srgbClr val="000000"/>
                        </a:buClr>
                        <a:buFont typeface="Arial"/>
                        <a:buNone/>
                      </a:pPr>
                      <a:r>
                        <a:rPr lang="en-US" sz="2000" b="1" i="0" u="none" strike="noStrike" cap="none">
                          <a:solidFill>
                            <a:schemeClr val="dk1"/>
                          </a:solidFill>
                          <a:effectLst/>
                          <a:latin typeface="Work Sans" pitchFamily="2" charset="0"/>
                          <a:ea typeface="+mn-ea"/>
                          <a:cs typeface="+mn-cs"/>
                          <a:sym typeface="Arial"/>
                        </a:rPr>
                        <a:t>Approved - Pending Publish</a:t>
                      </a: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Something didn’t complete properly after approval. This is a technical issue and should be rare.</a:t>
                      </a:r>
                      <a:endParaRPr lang="en-US" sz="1100" b="0" i="0">
                        <a:solidFill>
                          <a:srgbClr val="171818"/>
                        </a:solidFill>
                        <a:effectLst/>
                        <a:latin typeface="Work Sans" pitchFamily="2" charset="0"/>
                      </a:endParaRP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Submit a </a:t>
                      </a:r>
                      <a:r>
                        <a:rPr lang="en-US" sz="1100" b="1" u="none" strike="noStrike">
                          <a:effectLst/>
                          <a:latin typeface="Work Sans" pitchFamily="2" charset="0"/>
                          <a:hlinkClick r:id="rId4"/>
                        </a:rPr>
                        <a:t>Qualtrics SD+ Request</a:t>
                      </a:r>
                      <a:endParaRPr lang="en-US" sz="1100" b="1" i="0">
                        <a:solidFill>
                          <a:srgbClr val="171818"/>
                        </a:solidFill>
                        <a:effectLst/>
                        <a:latin typeface="Work Sans" pitchFamily="2" charset="0"/>
                      </a:endParaRPr>
                    </a:p>
                  </a:txBody>
                  <a:tcPr marL="117637" marR="117637" marT="117637" marB="117637">
                    <a:solidFill>
                      <a:schemeClr val="accent6">
                        <a:lumMod val="10000"/>
                        <a:lumOff val="90000"/>
                      </a:schemeClr>
                    </a:solidFill>
                  </a:tcPr>
                </a:tc>
                <a:extLst>
                  <a:ext uri="{0D108BD9-81ED-4DB2-BD59-A6C34878D82A}">
                    <a16:rowId xmlns:a16="http://schemas.microsoft.com/office/drawing/2014/main" val="3433553036"/>
                  </a:ext>
                </a:extLst>
              </a:tr>
              <a:tr h="776327">
                <a:tc>
                  <a:txBody>
                    <a:bodyPr/>
                    <a:lstStyle/>
                    <a:p>
                      <a:pPr marL="0" marR="0" algn="l" rtl="0" fontAlgn="t">
                        <a:lnSpc>
                          <a:spcPct val="125000"/>
                        </a:lnSpc>
                        <a:spcBef>
                          <a:spcPts val="0"/>
                        </a:spcBef>
                        <a:spcAft>
                          <a:spcPts val="0"/>
                        </a:spcAft>
                        <a:buClr>
                          <a:srgbClr val="000000"/>
                        </a:buClr>
                        <a:buFont typeface="Arial"/>
                        <a:buNone/>
                      </a:pPr>
                      <a:r>
                        <a:rPr lang="en-US" sz="2000" b="1" i="0" u="none" strike="noStrike" cap="none">
                          <a:solidFill>
                            <a:schemeClr val="dk1"/>
                          </a:solidFill>
                          <a:effectLst/>
                          <a:latin typeface="Work Sans" pitchFamily="2" charset="0"/>
                          <a:ea typeface="+mn-ea"/>
                          <a:cs typeface="+mn-cs"/>
                          <a:sym typeface="Arial"/>
                        </a:rPr>
                        <a:t>Republish</a:t>
                      </a: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Your last republish request is already being processed.</a:t>
                      </a:r>
                      <a:endParaRPr lang="en-US" sz="1100" b="0" i="0">
                        <a:solidFill>
                          <a:srgbClr val="171818"/>
                        </a:solidFill>
                        <a:effectLst/>
                        <a:latin typeface="Work Sans" pitchFamily="2" charset="0"/>
                      </a:endParaRP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Wait for your confirmation email. If it’s been a while, submit a </a:t>
                      </a:r>
                      <a:r>
                        <a:rPr lang="en-US" sz="1100" b="1">
                          <a:effectLst/>
                          <a:latin typeface="Work Sans" pitchFamily="2" charset="0"/>
                          <a:hlinkClick r:id="rId4"/>
                        </a:rPr>
                        <a:t>Qualtrics SD+ Request</a:t>
                      </a:r>
                      <a:endParaRPr lang="en-US" sz="1100" b="1" i="0">
                        <a:solidFill>
                          <a:srgbClr val="171818"/>
                        </a:solidFill>
                        <a:effectLst/>
                        <a:latin typeface="Work Sans" pitchFamily="2" charset="0"/>
                      </a:endParaRPr>
                    </a:p>
                  </a:txBody>
                  <a:tcPr marL="117637" marR="117637" marT="117637" marB="117637">
                    <a:solidFill>
                      <a:schemeClr val="accent6">
                        <a:lumMod val="10000"/>
                        <a:lumOff val="90000"/>
                      </a:schemeClr>
                    </a:solidFill>
                  </a:tcPr>
                </a:tc>
                <a:extLst>
                  <a:ext uri="{0D108BD9-81ED-4DB2-BD59-A6C34878D82A}">
                    <a16:rowId xmlns:a16="http://schemas.microsoft.com/office/drawing/2014/main" val="2233335897"/>
                  </a:ext>
                </a:extLst>
              </a:tr>
              <a:tr h="597175">
                <a:tc>
                  <a:txBody>
                    <a:bodyPr/>
                    <a:lstStyle/>
                    <a:p>
                      <a:pPr marL="0" marR="0" algn="l" rtl="0" fontAlgn="t">
                        <a:lnSpc>
                          <a:spcPct val="125000"/>
                        </a:lnSpc>
                        <a:spcBef>
                          <a:spcPts val="0"/>
                        </a:spcBef>
                        <a:spcAft>
                          <a:spcPts val="0"/>
                        </a:spcAft>
                        <a:buClr>
                          <a:srgbClr val="000000"/>
                        </a:buClr>
                        <a:buFont typeface="Arial"/>
                        <a:buNone/>
                      </a:pPr>
                      <a:r>
                        <a:rPr lang="en-US" sz="2000" b="1" i="0" u="none" strike="noStrike" cap="none">
                          <a:solidFill>
                            <a:schemeClr val="dk1"/>
                          </a:solidFill>
                          <a:effectLst/>
                          <a:latin typeface="Work Sans" pitchFamily="2" charset="0"/>
                          <a:ea typeface="+mn-ea"/>
                          <a:cs typeface="+mn-cs"/>
                          <a:sym typeface="Arial"/>
                        </a:rPr>
                        <a:t>Denied</a:t>
                      </a: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Your survey was not approved by your agency approver.</a:t>
                      </a:r>
                      <a:endParaRPr lang="en-US" sz="1100" b="0" i="0">
                        <a:solidFill>
                          <a:srgbClr val="171818"/>
                        </a:solidFill>
                        <a:effectLst/>
                        <a:latin typeface="Work Sans" pitchFamily="2" charset="0"/>
                      </a:endParaRPr>
                    </a:p>
                  </a:txBody>
                  <a:tcPr marL="117637" marR="117637" marT="117637" marB="117637">
                    <a:solidFill>
                      <a:schemeClr val="accent6">
                        <a:lumMod val="10000"/>
                        <a:lumOff val="90000"/>
                      </a:schemeClr>
                    </a:solidFill>
                  </a:tcPr>
                </a:tc>
                <a:tc>
                  <a:txBody>
                    <a:bodyPr/>
                    <a:lstStyle/>
                    <a:p>
                      <a:pPr marL="0" marR="0" algn="l" fontAlgn="t">
                        <a:lnSpc>
                          <a:spcPct val="125000"/>
                        </a:lnSpc>
                        <a:buNone/>
                      </a:pPr>
                      <a:r>
                        <a:rPr lang="en-US" sz="1100">
                          <a:effectLst/>
                          <a:latin typeface="Work Sans" pitchFamily="2" charset="0"/>
                        </a:rPr>
                        <a:t>Submit a </a:t>
                      </a:r>
                      <a:r>
                        <a:rPr lang="en-US" sz="1100" b="1" u="none" strike="noStrike">
                          <a:effectLst/>
                          <a:latin typeface="Work Sans" pitchFamily="2" charset="0"/>
                          <a:hlinkClick r:id="rId4"/>
                        </a:rPr>
                        <a:t>Qualtrics SD+ Request</a:t>
                      </a:r>
                      <a:endParaRPr lang="en-US" sz="1100" b="1" i="0">
                        <a:solidFill>
                          <a:srgbClr val="171818"/>
                        </a:solidFill>
                        <a:effectLst/>
                        <a:latin typeface="Work Sans" pitchFamily="2" charset="0"/>
                      </a:endParaRPr>
                    </a:p>
                  </a:txBody>
                  <a:tcPr marL="117637" marR="117637" marT="117637" marB="117637">
                    <a:solidFill>
                      <a:schemeClr val="accent6">
                        <a:lumMod val="10000"/>
                        <a:lumOff val="90000"/>
                      </a:schemeClr>
                    </a:solidFill>
                  </a:tcPr>
                </a:tc>
                <a:extLst>
                  <a:ext uri="{0D108BD9-81ED-4DB2-BD59-A6C34878D82A}">
                    <a16:rowId xmlns:a16="http://schemas.microsoft.com/office/drawing/2014/main" val="727062494"/>
                  </a:ext>
                </a:extLst>
              </a:tr>
            </a:tbl>
          </a:graphicData>
        </a:graphic>
      </p:graphicFrame>
    </p:spTree>
    <p:extLst>
      <p:ext uri="{BB962C8B-B14F-4D97-AF65-F5344CB8AC3E}">
        <p14:creationId xmlns:p14="http://schemas.microsoft.com/office/powerpoint/2010/main" val="3871539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BAF3-4A5D-6C17-5866-25E39BDA40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621C66-9B0F-5A4A-3DC3-C36455C3DC4A}"/>
              </a:ext>
            </a:extLst>
          </p:cNvPr>
          <p:cNvSpPr>
            <a:spLocks noGrp="1"/>
          </p:cNvSpPr>
          <p:nvPr>
            <p:ph type="body" idx="1"/>
          </p:nvPr>
        </p:nvSpPr>
        <p:spPr>
          <a:xfrm>
            <a:off x="251494" y="1276420"/>
            <a:ext cx="3700495" cy="3588009"/>
          </a:xfrm>
        </p:spPr>
        <p:txBody>
          <a:bodyPr>
            <a:normAutofit/>
          </a:bodyPr>
          <a:lstStyle/>
          <a:p>
            <a:r>
              <a:rPr lang="en-US" sz="2800"/>
              <a:t>Verify your full name and email address. </a:t>
            </a:r>
          </a:p>
          <a:p>
            <a:r>
              <a:rPr lang="en-US" sz="2800"/>
              <a:t>Then click </a:t>
            </a:r>
            <a:r>
              <a:rPr lang="en-US" sz="2800" b="1"/>
              <a:t>Next.</a:t>
            </a:r>
            <a:endParaRPr lang="en-US" sz="2000"/>
          </a:p>
        </p:txBody>
      </p:sp>
      <p:sp>
        <p:nvSpPr>
          <p:cNvPr id="5" name="TextBox 4">
            <a:extLst>
              <a:ext uri="{FF2B5EF4-FFF2-40B4-BE49-F238E27FC236}">
                <a16:creationId xmlns:a16="http://schemas.microsoft.com/office/drawing/2014/main" id="{06D801CB-E219-C5EC-4800-83CE1E0C85F0}"/>
              </a:ext>
            </a:extLst>
          </p:cNvPr>
          <p:cNvSpPr txBox="1"/>
          <p:nvPr/>
        </p:nvSpPr>
        <p:spPr>
          <a:xfrm>
            <a:off x="1" y="0"/>
            <a:ext cx="9144000" cy="276999"/>
          </a:xfrm>
          <a:prstGeom prst="rect">
            <a:avLst/>
          </a:prstGeom>
          <a:ln/>
        </p:spPr>
        <p:style>
          <a:lnRef idx="1">
            <a:schemeClr val="accent6"/>
          </a:lnRef>
          <a:fillRef idx="2">
            <a:schemeClr val="accent6"/>
          </a:fillRef>
          <a:effectRef idx="1">
            <a:schemeClr val="accent6"/>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00E50D83-2E82-17B8-1CBE-E08DB9573D18}"/>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Verify your name and email</a:t>
            </a:r>
            <a:b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32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Republish Request’ form with Full Name and Email Address fields, the email pre-filled as jessica.vanheuveln@dom.iowa.gov. Numbered steps with red arrows: Step 1, enter Full Name; Step 2, confirm Email Address; Step 3, click Next.">
            <a:hlinkClick r:id="rId4"/>
            <a:extLst>
              <a:ext uri="{FF2B5EF4-FFF2-40B4-BE49-F238E27FC236}">
                <a16:creationId xmlns:a16="http://schemas.microsoft.com/office/drawing/2014/main" id="{0A7B01FC-3306-1822-788E-46A1BA6881C6}"/>
              </a:ext>
            </a:extLst>
          </p:cNvPr>
          <p:cNvPicPr>
            <a:picLocks noChangeAspect="1"/>
          </p:cNvPicPr>
          <p:nvPr/>
        </p:nvPicPr>
        <p:blipFill>
          <a:blip r:embed="rId5"/>
          <a:srcRect/>
          <a:stretch/>
        </p:blipFill>
        <p:spPr>
          <a:xfrm>
            <a:off x="4108494" y="1276420"/>
            <a:ext cx="4784012" cy="2763352"/>
          </a:xfrm>
          <a:prstGeom prst="rect">
            <a:avLst/>
          </a:prstGeom>
          <a:solidFill>
            <a:srgbClr val="FFFFFF">
              <a:shade val="85000"/>
            </a:srgbClr>
          </a:solidFill>
          <a:ln w="190500" cap="sq">
            <a:solidFill>
              <a:schemeClr val="accent6">
                <a:lumMod val="75000"/>
                <a:lumOff val="25000"/>
              </a:schemeClr>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097500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10AB2-25D0-A9F7-2B4D-065547A383C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6FE305-FD98-775C-F1C1-A01ADF3EC904}"/>
              </a:ext>
            </a:extLst>
          </p:cNvPr>
          <p:cNvSpPr>
            <a:spLocks noGrp="1"/>
          </p:cNvSpPr>
          <p:nvPr>
            <p:ph type="body" idx="1"/>
          </p:nvPr>
        </p:nvSpPr>
        <p:spPr>
          <a:xfrm>
            <a:off x="251494" y="1276420"/>
            <a:ext cx="3700495" cy="3588009"/>
          </a:xfrm>
        </p:spPr>
        <p:txBody>
          <a:bodyPr>
            <a:normAutofit lnSpcReduction="10000"/>
          </a:bodyPr>
          <a:lstStyle/>
          <a:p>
            <a:pPr marL="88900" lvl="0" indent="0">
              <a:buNone/>
            </a:pPr>
            <a:r>
              <a:rPr lang="en-US" b="1"/>
              <a:t>If you’re in Testing status</a:t>
            </a:r>
            <a:r>
              <a:rPr lang="en-US"/>
              <a:t>, you’ll see one quick question confirming you understand your survey won’t go fully live until your agency approves it. Select </a:t>
            </a:r>
            <a:r>
              <a:rPr lang="en-US" b="1"/>
              <a:t>Yes</a:t>
            </a:r>
            <a:r>
              <a:rPr lang="en-US"/>
              <a:t> and hit </a:t>
            </a:r>
            <a:r>
              <a:rPr lang="en-US" b="1"/>
              <a:t>Submit.</a:t>
            </a:r>
            <a:r>
              <a:rPr lang="en-US"/>
              <a:t> You’re done.</a:t>
            </a:r>
            <a:endParaRPr lang="en-US" sz="2000"/>
          </a:p>
        </p:txBody>
      </p:sp>
      <p:sp>
        <p:nvSpPr>
          <p:cNvPr id="5" name="TextBox 4">
            <a:extLst>
              <a:ext uri="{FF2B5EF4-FFF2-40B4-BE49-F238E27FC236}">
                <a16:creationId xmlns:a16="http://schemas.microsoft.com/office/drawing/2014/main" id="{701EE739-7BA6-3E1C-C8CB-8D47C450C29A}"/>
              </a:ext>
            </a:extLst>
          </p:cNvPr>
          <p:cNvSpPr txBox="1"/>
          <p:nvPr/>
        </p:nvSpPr>
        <p:spPr>
          <a:xfrm>
            <a:off x="1" y="0"/>
            <a:ext cx="9144000" cy="276999"/>
          </a:xfrm>
          <a:prstGeom prst="rect">
            <a:avLst/>
          </a:prstGeom>
          <a:solidFill>
            <a:schemeClr val="bg1"/>
          </a:solidFill>
          <a:ln>
            <a:solidFill>
              <a:schemeClr val="tx2"/>
            </a:solidFill>
          </a:ln>
        </p:spPr>
        <p:style>
          <a:lnRef idx="1">
            <a:schemeClr val="accent6"/>
          </a:lnRef>
          <a:fillRef idx="1001">
            <a:schemeClr val="lt2"/>
          </a:fillRef>
          <a:effectRef idx="1">
            <a:schemeClr val="accent6"/>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D6AFAE64-0FE7-FDBB-DC2A-8D4C73147AED}"/>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Answer ONE Question.</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1800" b="1" i="0" u="none" strike="noStrike" kern="0" cap="none" spc="0" normalizeH="0" baseline="0" noProof="0">
                <a:ln>
                  <a:noFill/>
                </a:ln>
                <a:solidFill>
                  <a:schemeClr val="tx2"/>
                </a:solidFill>
                <a:effectLst/>
                <a:uLnTx/>
                <a:uFillTx/>
                <a:latin typeface="Work Sans Black"/>
                <a:ea typeface="Work Sans Black"/>
                <a:cs typeface="Work Sans Black"/>
                <a:sym typeface="Work Sans Black"/>
              </a:rPr>
              <a:t>Status: Testing</a:t>
            </a:r>
          </a:p>
        </p:txBody>
      </p:sp>
      <p:pic>
        <p:nvPicPr>
          <p:cNvPr id="9" name="Picture 8" descr="Screenshot of three connected screens for the Testing-status republish flow. Top: the ‘Survey Republish Request’ confirmation screen stating the survey is in Testing Status, with numbered steps—Step 1, check Yes confirming you won’t publish live until agency approval; Step 2, click Submit. Bottom left: a ‘Thanks for your request’ confirmation screen saying the survey will be published shortly, with a link to Qualtrics Training and Support. Bottom right: an email titled ‘Your Republish Request is Being Processed,’ listing Survey Name, Survey ID, and Agency.">
            <a:hlinkClick r:id="rId4"/>
            <a:extLst>
              <a:ext uri="{FF2B5EF4-FFF2-40B4-BE49-F238E27FC236}">
                <a16:creationId xmlns:a16="http://schemas.microsoft.com/office/drawing/2014/main" id="{335BF734-0A1D-DE21-ED55-55FEED1D1806}"/>
              </a:ext>
            </a:extLst>
          </p:cNvPr>
          <p:cNvPicPr>
            <a:picLocks noChangeAspect="1"/>
          </p:cNvPicPr>
          <p:nvPr/>
        </p:nvPicPr>
        <p:blipFill>
          <a:blip r:embed="rId5"/>
          <a:srcRect/>
          <a:stretch/>
        </p:blipFill>
        <p:spPr>
          <a:xfrm>
            <a:off x="3951989" y="1181169"/>
            <a:ext cx="5003708" cy="3752781"/>
          </a:xfrm>
          <a:prstGeom prst="rect">
            <a:avLst/>
          </a:prstGeom>
          <a:solidFill>
            <a:srgbClr val="FFFFFF">
              <a:shade val="85000"/>
            </a:srgbClr>
          </a:solidFill>
          <a:ln w="190500" cap="sq">
            <a:solidFill>
              <a:schemeClr val="tx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507072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29F55-E22E-B851-094A-05F1273E27F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C60DF7-A734-8D20-D975-DD28CE9BE5D2}"/>
              </a:ext>
            </a:extLst>
          </p:cNvPr>
          <p:cNvSpPr>
            <a:spLocks noGrp="1"/>
          </p:cNvSpPr>
          <p:nvPr>
            <p:ph type="body" idx="1"/>
          </p:nvPr>
        </p:nvSpPr>
        <p:spPr>
          <a:xfrm>
            <a:off x="251494" y="1276420"/>
            <a:ext cx="3700495" cy="3588009"/>
          </a:xfrm>
        </p:spPr>
        <p:txBody>
          <a:bodyPr>
            <a:normAutofit fontScale="92500" lnSpcReduction="20000"/>
          </a:bodyPr>
          <a:lstStyle/>
          <a:p>
            <a:r>
              <a:rPr lang="en-US" b="1"/>
              <a:t>Did you add or change any sensitive data?</a:t>
            </a:r>
            <a:r>
              <a:rPr lang="en-US"/>
              <a:t> Think: Social Security numbers, health info, financial info.</a:t>
            </a:r>
          </a:p>
          <a:p>
            <a:pPr lvl="0"/>
            <a:r>
              <a:rPr lang="en-US"/>
              <a:t>Choose </a:t>
            </a:r>
            <a:r>
              <a:rPr lang="en-US" b="1"/>
              <a:t>Yes, No,</a:t>
            </a:r>
            <a:r>
              <a:rPr lang="en-US"/>
              <a:t> or </a:t>
            </a:r>
            <a:r>
              <a:rPr lang="en-US" b="1"/>
              <a:t>Not Sure.</a:t>
            </a:r>
            <a:endParaRPr lang="en-US"/>
          </a:p>
          <a:p>
            <a:pPr lvl="0"/>
            <a:r>
              <a:rPr lang="en-US"/>
              <a:t>If you pick Yes or Not Sure, tell us exactly what you added.</a:t>
            </a:r>
          </a:p>
        </p:txBody>
      </p:sp>
      <p:sp>
        <p:nvSpPr>
          <p:cNvPr id="5" name="TextBox 4">
            <a:extLst>
              <a:ext uri="{FF2B5EF4-FFF2-40B4-BE49-F238E27FC236}">
                <a16:creationId xmlns:a16="http://schemas.microsoft.com/office/drawing/2014/main" id="{F8D97E77-2C61-08DC-9487-86E270D34578}"/>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b="1">
                <a:solidFill>
                  <a:srgbClr val="1C5DBA"/>
                </a:solidFill>
                <a:latin typeface="Work Sans" pitchFamily="2" charset="0"/>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3E706D20-1040-BFC8-A969-59B0122869B3}"/>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28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Answer a few questions. – Sensitive Data</a:t>
            </a:r>
            <a:br>
              <a:rPr kumimoji="0" lang="en-US" sz="36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000" b="1" i="0" u="none" strike="noStrike" kern="0" cap="none" spc="0" normalizeH="0" baseline="0" noProof="0">
                <a:ln>
                  <a:noFill/>
                </a:ln>
                <a:solidFill>
                  <a:schemeClr val="accent1"/>
                </a:solidFill>
                <a:effectLst/>
                <a:uLnTx/>
                <a:uFillTx/>
                <a:latin typeface="Work Sans Black"/>
                <a:ea typeface="Work Sans Black"/>
                <a:cs typeface="Work Sans Black"/>
                <a:sym typeface="Work Sans Black"/>
              </a:rPr>
              <a:t>Status: Closed</a:t>
            </a:r>
            <a:endParaRPr kumimoji="0" lang="en-US" sz="36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Republish Request’ sensitive data question, asking whether the user changed or added sensitive data such as PII, Social Security numbers, health, or financial information. Numbered steps: Step 1, choose Yes, No, or Not Sure; Step 2, if Yes or Not Sure, describe the new sensitive data in a text box; Step 3, click Next.">
            <a:hlinkClick r:id="rId4"/>
            <a:extLst>
              <a:ext uri="{FF2B5EF4-FFF2-40B4-BE49-F238E27FC236}">
                <a16:creationId xmlns:a16="http://schemas.microsoft.com/office/drawing/2014/main" id="{2189DFCF-2F46-5943-2D04-8CE69F2DC444}"/>
              </a:ext>
            </a:extLst>
          </p:cNvPr>
          <p:cNvPicPr>
            <a:picLocks noChangeAspect="1"/>
          </p:cNvPicPr>
          <p:nvPr/>
        </p:nvPicPr>
        <p:blipFill>
          <a:blip r:embed="rId5"/>
          <a:srcRect/>
          <a:stretch/>
        </p:blipFill>
        <p:spPr>
          <a:xfrm>
            <a:off x="3951989" y="1181169"/>
            <a:ext cx="5003708" cy="3752781"/>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395686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35238-AB2E-E903-5DE0-B200F4DD9BE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D634BB-588B-58D4-24CF-3F5DFBA0BC90}"/>
              </a:ext>
            </a:extLst>
          </p:cNvPr>
          <p:cNvSpPr>
            <a:spLocks noGrp="1"/>
          </p:cNvSpPr>
          <p:nvPr>
            <p:ph type="body" idx="1"/>
          </p:nvPr>
        </p:nvSpPr>
        <p:spPr>
          <a:xfrm>
            <a:off x="251494" y="1276420"/>
            <a:ext cx="3700495" cy="3588009"/>
          </a:xfrm>
        </p:spPr>
        <p:txBody>
          <a:bodyPr>
            <a:normAutofit fontScale="92500" lnSpcReduction="20000"/>
          </a:bodyPr>
          <a:lstStyle/>
          <a:p>
            <a:r>
              <a:rPr lang="en-US" b="1"/>
              <a:t>Want an AI review before you republish?</a:t>
            </a:r>
            <a:r>
              <a:rPr lang="en-US"/>
              <a:t> This is a quick automated check of your survey.</a:t>
            </a:r>
          </a:p>
          <a:p>
            <a:pPr lvl="0"/>
            <a:r>
              <a:rPr lang="en-US"/>
              <a:t>Choosing this adds a little time, since we wait on the AI review first.</a:t>
            </a:r>
          </a:p>
          <a:p>
            <a:pPr lvl="0"/>
            <a:r>
              <a:rPr lang="en-US"/>
              <a:t>If you don’t need it, pick </a:t>
            </a:r>
            <a:r>
              <a:rPr lang="en-US" b="1"/>
              <a:t>No, thanks.</a:t>
            </a:r>
            <a:endParaRPr lang="en-US"/>
          </a:p>
        </p:txBody>
      </p:sp>
      <p:sp>
        <p:nvSpPr>
          <p:cNvPr id="5" name="TextBox 4">
            <a:extLst>
              <a:ext uri="{FF2B5EF4-FFF2-40B4-BE49-F238E27FC236}">
                <a16:creationId xmlns:a16="http://schemas.microsoft.com/office/drawing/2014/main" id="{48FED409-488B-FA7E-6162-2A929F919023}"/>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9D0DFA1B-0860-E81A-EF43-9CC8F78CA60B}"/>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2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Answer a few questions – AI Review</a:t>
            </a:r>
            <a:br>
              <a:rPr kumimoji="0" lang="en-US" sz="36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000" b="1" i="0" u="none" strike="noStrike" kern="0" cap="none" spc="0" normalizeH="0" baseline="0" noProof="0">
                <a:ln>
                  <a:noFill/>
                </a:ln>
                <a:solidFill>
                  <a:schemeClr val="accent1"/>
                </a:solidFill>
                <a:effectLst/>
                <a:uLnTx/>
                <a:uFillTx/>
                <a:latin typeface="Work Sans Black"/>
                <a:ea typeface="Work Sans Black"/>
                <a:cs typeface="Work Sans Black"/>
                <a:sym typeface="Work Sans Black"/>
              </a:rPr>
              <a:t>Status: Closed</a:t>
            </a:r>
            <a:endParaRPr kumimoji="0" lang="en-US" sz="36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e ‘Survey Republish Request’ AI review question, asking whether the user would like an additional AI review before republishing. Numbered steps: Step 1, choose ‘Yes, I’d like an AI review’ or ‘No, thanks’; Step 2, click Next.">
            <a:hlinkClick r:id="rId4"/>
            <a:extLst>
              <a:ext uri="{FF2B5EF4-FFF2-40B4-BE49-F238E27FC236}">
                <a16:creationId xmlns:a16="http://schemas.microsoft.com/office/drawing/2014/main" id="{E1EB5ECD-99A8-9C89-F402-FDF4540CAC74}"/>
              </a:ext>
            </a:extLst>
          </p:cNvPr>
          <p:cNvPicPr>
            <a:picLocks noChangeAspect="1"/>
          </p:cNvPicPr>
          <p:nvPr/>
        </p:nvPicPr>
        <p:blipFill>
          <a:blip r:embed="rId5"/>
          <a:srcRect/>
          <a:stretch/>
        </p:blipFill>
        <p:spPr>
          <a:xfrm>
            <a:off x="4365613" y="1426553"/>
            <a:ext cx="4590083" cy="2596070"/>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9287825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7497-1499-A948-C0B0-6368F7B7DF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92E2B7-3D09-F80E-04CD-B28C20C9762A}"/>
              </a:ext>
            </a:extLst>
          </p:cNvPr>
          <p:cNvSpPr>
            <a:spLocks noGrp="1"/>
          </p:cNvSpPr>
          <p:nvPr>
            <p:ph type="body" idx="1"/>
          </p:nvPr>
        </p:nvSpPr>
        <p:spPr>
          <a:xfrm>
            <a:off x="251494" y="1276420"/>
            <a:ext cx="3700495" cy="3588009"/>
          </a:xfrm>
        </p:spPr>
        <p:txBody>
          <a:bodyPr>
            <a:normAutofit fontScale="70000" lnSpcReduction="20000"/>
          </a:bodyPr>
          <a:lstStyle/>
          <a:p>
            <a:r>
              <a:rPr lang="en-US" b="1"/>
              <a:t>Confirm you’ve read the Critical Guidance and describe your changes.</a:t>
            </a:r>
            <a:endParaRPr lang="en-US"/>
          </a:p>
          <a:p>
            <a:pPr lvl="0"/>
            <a:r>
              <a:rPr lang="en-US"/>
              <a:t>Check the box confirming you understand which edits are safe and which can damage your collected data.</a:t>
            </a:r>
          </a:p>
          <a:p>
            <a:pPr lvl="0"/>
            <a:r>
              <a:rPr lang="en-US"/>
              <a:t>In the text box, describe what you changed and why. </a:t>
            </a:r>
            <a:r>
              <a:rPr lang="en-US" b="1"/>
              <a:t>Be specific.</a:t>
            </a:r>
            <a:r>
              <a:rPr lang="en-US"/>
              <a:t> For example, “I removed Question 4, a multiple-choice question” tells us a lot more than “I made some edits.”</a:t>
            </a:r>
          </a:p>
          <a:p>
            <a:pPr lvl="0"/>
            <a:r>
              <a:rPr lang="en-US"/>
              <a:t>Click </a:t>
            </a:r>
            <a:r>
              <a:rPr lang="en-US" b="1"/>
              <a:t>Submit.</a:t>
            </a:r>
            <a:endParaRPr lang="en-US"/>
          </a:p>
        </p:txBody>
      </p:sp>
      <p:sp>
        <p:nvSpPr>
          <p:cNvPr id="5" name="TextBox 4">
            <a:extLst>
              <a:ext uri="{FF2B5EF4-FFF2-40B4-BE49-F238E27FC236}">
                <a16:creationId xmlns:a16="http://schemas.microsoft.com/office/drawing/2014/main" id="{A52C7426-7816-B55B-3A8D-3431845147C2}"/>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11AFD869-28CB-E1B8-74FF-94AA14DB27D5}"/>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2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Answer a few questions – Read Critical Guidance</a:t>
            </a:r>
            <a:br>
              <a:rPr kumimoji="0" lang="en-US" sz="36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000" b="1" i="0" u="none" strike="noStrike" kern="0" cap="none" spc="0" normalizeH="0" baseline="0" noProof="0">
                <a:ln>
                  <a:noFill/>
                </a:ln>
                <a:solidFill>
                  <a:schemeClr val="accent1"/>
                </a:solidFill>
                <a:effectLst/>
                <a:uLnTx/>
                <a:uFillTx/>
                <a:latin typeface="Work Sans Black"/>
                <a:ea typeface="Work Sans Black"/>
                <a:cs typeface="Work Sans Black"/>
                <a:sym typeface="Work Sans Black"/>
              </a:rPr>
              <a:t>Status: Closed</a:t>
            </a:r>
            <a:endParaRPr kumimoji="0" lang="en-US" sz="3600" b="0" i="0" u="none" strike="noStrike" kern="0" cap="none" spc="0" normalizeH="0" baseline="0" noProof="0">
              <a:ln>
                <a:noFill/>
              </a:ln>
              <a:solidFill>
                <a:schemeClr val="accent1"/>
              </a:solidFill>
              <a:effectLst/>
              <a:uLnTx/>
              <a:uFillTx/>
              <a:latin typeface="Work Sans Black"/>
              <a:ea typeface="Work Sans Black"/>
              <a:cs typeface="Work Sans Black"/>
              <a:sym typeface="Work Sans Black"/>
            </a:endParaRPr>
          </a:p>
        </p:txBody>
      </p:sp>
      <p:pic>
        <p:nvPicPr>
          <p:cNvPr id="9" name="Picture 8" descr="Screenshot of three connected screens for the final republish step. Top: the ‘Survey Republish Request’ agreement screen with numbered steps—Step 1, check the box confirming you’ve read the Critical Guidance for Editing a Published Survey and understand safe vs. damaging edits; Step 2, describe the changes made in the text box; Step 3, click Submit. Bottom left: a ‘Thanks for your request’ confirmation screen. Bottom right: an email titled ‘Your Republish Request is Being Processed,’ listing Survey Name, Survey ID, and Agency.">
            <a:hlinkClick r:id="rId4"/>
            <a:extLst>
              <a:ext uri="{FF2B5EF4-FFF2-40B4-BE49-F238E27FC236}">
                <a16:creationId xmlns:a16="http://schemas.microsoft.com/office/drawing/2014/main" id="{13257BC6-90C0-72B1-CC38-E3116791A682}"/>
              </a:ext>
            </a:extLst>
          </p:cNvPr>
          <p:cNvPicPr>
            <a:picLocks noChangeAspect="1"/>
          </p:cNvPicPr>
          <p:nvPr/>
        </p:nvPicPr>
        <p:blipFill>
          <a:blip r:embed="rId5"/>
          <a:srcRect/>
          <a:stretch/>
        </p:blipFill>
        <p:spPr>
          <a:xfrm>
            <a:off x="4572000" y="1196921"/>
            <a:ext cx="4121825" cy="3091369"/>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212060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1C428-5726-3B8B-CA45-F3AED0B294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B96DC0-4D7C-7CBD-04F2-9179910B2333}"/>
              </a:ext>
            </a:extLst>
          </p:cNvPr>
          <p:cNvSpPr>
            <a:spLocks noGrp="1"/>
          </p:cNvSpPr>
          <p:nvPr>
            <p:ph type="body" idx="1"/>
          </p:nvPr>
        </p:nvSpPr>
        <p:spPr>
          <a:xfrm>
            <a:off x="251494" y="1276420"/>
            <a:ext cx="3700495" cy="3588009"/>
          </a:xfrm>
        </p:spPr>
        <p:txBody>
          <a:bodyPr>
            <a:normAutofit/>
          </a:bodyPr>
          <a:lstStyle/>
          <a:p>
            <a:r>
              <a:rPr lang="en-US"/>
              <a:t>Once submitted, your request moves into Republish status for processing.</a:t>
            </a:r>
          </a:p>
        </p:txBody>
      </p:sp>
      <p:sp>
        <p:nvSpPr>
          <p:cNvPr id="5" name="TextBox 4">
            <a:extLst>
              <a:ext uri="{FF2B5EF4-FFF2-40B4-BE49-F238E27FC236}">
                <a16:creationId xmlns:a16="http://schemas.microsoft.com/office/drawing/2014/main" id="{A6416139-E035-9076-3CF1-8DCFA7DBE085}"/>
              </a:ext>
            </a:extLst>
          </p:cNvPr>
          <p:cNvSpPr txBox="1"/>
          <p:nvPr/>
        </p:nvSpPr>
        <p:spPr>
          <a:xfrm>
            <a:off x="1" y="0"/>
            <a:ext cx="9144000"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DE89ECA0-419A-DAB0-698E-9740CA3EB0A8}"/>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6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Processing the Request</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2000" b="1" i="0" u="none" strike="noStrike" kern="0" cap="none" spc="0" normalizeH="0" baseline="0" noProof="0">
                <a:ln>
                  <a:noFill/>
                </a:ln>
                <a:solidFill>
                  <a:schemeClr val="tx1"/>
                </a:solidFill>
                <a:effectLst/>
                <a:uLnTx/>
                <a:uFillTx/>
                <a:latin typeface="Work Sans Black"/>
                <a:ea typeface="Work Sans Black"/>
                <a:cs typeface="Work Sans Black"/>
                <a:sym typeface="Work Sans Black"/>
              </a:rPr>
              <a:t>Status: Republish</a:t>
            </a:r>
            <a:endParaRPr kumimoji="0" lang="en-US" sz="3600" b="0" i="0" u="none" strike="noStrike" kern="0" cap="none" spc="0" normalizeH="0" baseline="0" noProof="0">
              <a:ln>
                <a:noFill/>
              </a:ln>
              <a:solidFill>
                <a:schemeClr val="tx1"/>
              </a:solidFill>
              <a:effectLst/>
              <a:uLnTx/>
              <a:uFillTx/>
              <a:latin typeface="Work Sans Black"/>
              <a:ea typeface="Work Sans Black"/>
              <a:cs typeface="Work Sans Black"/>
              <a:sym typeface="Work Sans Black"/>
            </a:endParaRPr>
          </a:p>
        </p:txBody>
      </p:sp>
      <p:pic>
        <p:nvPicPr>
          <p:cNvPr id="9" name="Picture 8" descr="Screenshot of a Status dropdown field set to ‘Republish.">
            <a:hlinkClick r:id="rId4"/>
            <a:extLst>
              <a:ext uri="{FF2B5EF4-FFF2-40B4-BE49-F238E27FC236}">
                <a16:creationId xmlns:a16="http://schemas.microsoft.com/office/drawing/2014/main" id="{064C6E7E-B518-E62D-8C0A-A4FCC041AFC6}"/>
              </a:ext>
            </a:extLst>
          </p:cNvPr>
          <p:cNvPicPr>
            <a:picLocks noChangeAspect="1"/>
          </p:cNvPicPr>
          <p:nvPr/>
        </p:nvPicPr>
        <p:blipFill>
          <a:blip r:embed="rId5"/>
          <a:srcRect r="2642"/>
          <a:stretch>
            <a:fillRect/>
          </a:stretch>
        </p:blipFill>
        <p:spPr>
          <a:xfrm>
            <a:off x="4510050" y="2147842"/>
            <a:ext cx="4054602" cy="1341331"/>
          </a:xfrm>
          <a:prstGeom prst="rect">
            <a:avLst/>
          </a:prstGeom>
          <a:solidFill>
            <a:srgbClr val="FFFFFF">
              <a:shade val="85000"/>
            </a:srgbClr>
          </a:solidFill>
          <a:ln w="190500" cap="sq">
            <a:solidFill>
              <a:schemeClr val="tx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855662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CF23-2A3E-8F8B-A625-A219E469F2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AE1EB0-B246-1A69-8D8E-D6541E105730}"/>
              </a:ext>
            </a:extLst>
          </p:cNvPr>
          <p:cNvSpPr>
            <a:spLocks noGrp="1"/>
          </p:cNvSpPr>
          <p:nvPr>
            <p:ph type="body" idx="1"/>
          </p:nvPr>
        </p:nvSpPr>
        <p:spPr>
          <a:xfrm>
            <a:off x="251494" y="1276420"/>
            <a:ext cx="3700495" cy="3588009"/>
          </a:xfrm>
        </p:spPr>
        <p:txBody>
          <a:bodyPr>
            <a:normAutofit fontScale="92500" lnSpcReduction="10000"/>
          </a:bodyPr>
          <a:lstStyle/>
          <a:p>
            <a:pPr lvl="0"/>
            <a:r>
              <a:rPr lang="en-US"/>
              <a:t>Once your survey is </a:t>
            </a:r>
            <a:r>
              <a:rPr lang="en-US" b="1"/>
              <a:t>republished</a:t>
            </a:r>
            <a:r>
              <a:rPr lang="en-US"/>
              <a:t>, you’ll get a </a:t>
            </a:r>
            <a:r>
              <a:rPr lang="en-US" b="1"/>
              <a:t>congrats email </a:t>
            </a:r>
            <a:r>
              <a:rPr lang="en-US"/>
              <a:t>with the exact date and time it went live</a:t>
            </a:r>
          </a:p>
          <a:p>
            <a:pPr lvl="0"/>
            <a:r>
              <a:rPr lang="en-US"/>
              <a:t>Your survey then returns to its </a:t>
            </a:r>
            <a:r>
              <a:rPr lang="en-US" b="1"/>
              <a:t>previous status</a:t>
            </a:r>
          </a:p>
          <a:p>
            <a:pPr lvl="1"/>
            <a:r>
              <a:rPr lang="en-US"/>
              <a:t>For example, back to Testing if that’s where it started</a:t>
            </a:r>
          </a:p>
        </p:txBody>
      </p:sp>
      <p:sp>
        <p:nvSpPr>
          <p:cNvPr id="5" name="TextBox 4">
            <a:extLst>
              <a:ext uri="{FF2B5EF4-FFF2-40B4-BE49-F238E27FC236}">
                <a16:creationId xmlns:a16="http://schemas.microsoft.com/office/drawing/2014/main" id="{5C403ACC-FAE6-3B23-C217-804D48ACC5ED}"/>
              </a:ext>
            </a:extLst>
          </p:cNvPr>
          <p:cNvSpPr txBox="1"/>
          <p:nvPr/>
        </p:nvSpPr>
        <p:spPr>
          <a:xfrm>
            <a:off x="1" y="0"/>
            <a:ext cx="9144000" cy="276999"/>
          </a:xfrm>
          <a:prstGeom prst="rect">
            <a:avLst/>
          </a:prstGeom>
          <a:ln/>
        </p:spPr>
        <p:style>
          <a:lnRef idx="2">
            <a:schemeClr val="dk1"/>
          </a:lnRef>
          <a:fillRef idx="1">
            <a:schemeClr val="lt1"/>
          </a:fillRef>
          <a:effectRef idx="0">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Guide to Republish</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27EA67F7-44A4-684C-1C56-FC3365C3FFAC}"/>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28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What Happens Once You’re Live Again</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1800" b="1" i="0" u="none" strike="noStrike" kern="0" cap="none" spc="0" normalizeH="0" baseline="0" noProof="0">
                <a:ln>
                  <a:noFill/>
                </a:ln>
                <a:solidFill>
                  <a:schemeClr val="tx1"/>
                </a:solidFill>
                <a:effectLst/>
                <a:uLnTx/>
                <a:uFillTx/>
                <a:latin typeface="Work Sans Black"/>
                <a:ea typeface="Work Sans Black"/>
                <a:cs typeface="Work Sans Black"/>
                <a:sym typeface="Work Sans Black"/>
              </a:rPr>
              <a:t>Status: Testing or Closed</a:t>
            </a:r>
            <a:endParaRPr kumimoji="0" lang="en-US" sz="1800" b="0" i="0" u="none" strike="noStrike" kern="0" cap="none" spc="0" normalizeH="0" baseline="0" noProof="0">
              <a:ln>
                <a:noFill/>
              </a:ln>
              <a:solidFill>
                <a:schemeClr val="tx1"/>
              </a:solidFill>
              <a:effectLst/>
              <a:uLnTx/>
              <a:uFillTx/>
              <a:latin typeface="Work Sans Black"/>
              <a:ea typeface="Work Sans Black"/>
              <a:cs typeface="Work Sans Black"/>
              <a:sym typeface="Work Sans Black"/>
            </a:endParaRPr>
          </a:p>
        </p:txBody>
      </p:sp>
      <p:pic>
        <p:nvPicPr>
          <p:cNvPr id="9" name="Picture 8" descr="Screenshot of an email titled ‘Status: Testing - Congrats on your Republish,’ from Qualtrics + Iowa Security &amp; Quality Team, confirming the survey was republished. Lists Survey ID, Survey Name, Republish Date, Ticket ID, and Response ID. A checklist suggests checking Version History, clearing browser cache and cookies, refreshing the page, and checking the distribution link if a display issue is reported, with links to Qualtrics Support articles. A note links to the Guide to Republish for future requests.">
            <a:hlinkClick r:id="rId4"/>
            <a:extLst>
              <a:ext uri="{FF2B5EF4-FFF2-40B4-BE49-F238E27FC236}">
                <a16:creationId xmlns:a16="http://schemas.microsoft.com/office/drawing/2014/main" id="{C4C0D73F-7E6C-D604-63F5-79917AA37A30}"/>
              </a:ext>
            </a:extLst>
          </p:cNvPr>
          <p:cNvPicPr>
            <a:picLocks noChangeAspect="1"/>
          </p:cNvPicPr>
          <p:nvPr/>
        </p:nvPicPr>
        <p:blipFill>
          <a:blip r:embed="rId5"/>
          <a:srcRect t="5327" b="610"/>
          <a:stretch>
            <a:fillRect/>
          </a:stretch>
        </p:blipFill>
        <p:spPr>
          <a:xfrm>
            <a:off x="4215676" y="1687033"/>
            <a:ext cx="4517199" cy="2297792"/>
          </a:xfrm>
          <a:prstGeom prst="rect">
            <a:avLst/>
          </a:prstGeom>
          <a:solidFill>
            <a:srgbClr val="FFFFFF">
              <a:shade val="85000"/>
            </a:srgbClr>
          </a:solidFill>
          <a:ln w="190500" cap="sq">
            <a:solidFill>
              <a:schemeClr val="tx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3644343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Sensitive Data Policy</a:t>
            </a:r>
          </a:p>
        </p:txBody>
      </p:sp>
      <p:sp>
        <p:nvSpPr>
          <p:cNvPr id="6" name="Subtitle 5"/>
          <p:cNvSpPr>
            <a:spLocks noGrp="1"/>
          </p:cNvSpPr>
          <p:nvPr>
            <p:ph type="subTitle" idx="1"/>
          </p:nvPr>
        </p:nvSpPr>
        <p:spPr/>
        <p:txBody>
          <a:bodyPr/>
          <a:lstStyle/>
          <a:p>
            <a:r>
              <a:rPr lang="en-US"/>
              <a:t>Why, What, Discover, and Report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a:extLst>
            <a:ext uri="{FF2B5EF4-FFF2-40B4-BE49-F238E27FC236}">
              <a16:creationId xmlns:a16="http://schemas.microsoft.com/office/drawing/2014/main" id="{2D65EA7E-AFF7-356E-21DF-5C95CF3F9B8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6BCE6E8-B952-F056-A917-02C389D02655}"/>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4"/>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FF81C9D3-B3C7-E942-B746-91563C6D805A}"/>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Why This Policy Exists</a:t>
            </a:r>
            <a:endParaRPr kumimoji="0" lang="en-US" sz="28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grpSp>
        <p:nvGrpSpPr>
          <p:cNvPr id="11" name="Group 10" descr="Side-by-side illustration showing the sensitive data policy in action. Left: a woman filling out a ‘Contact Us - City Services’ form on a laptop, including her SSN, date of birth, and address along with her message. Right: a man at a desktop computer viewing the same form, but the SSN, date of birth, and address fields are redacted with asterisks, with a shield icon between the two screens representing the protection applied.">
            <a:extLst>
              <a:ext uri="{FF2B5EF4-FFF2-40B4-BE49-F238E27FC236}">
                <a16:creationId xmlns:a16="http://schemas.microsoft.com/office/drawing/2014/main" id="{B3245126-7EFD-E885-DD9B-EF332FB18F3E}"/>
              </a:ext>
            </a:extLst>
          </p:cNvPr>
          <p:cNvGrpSpPr/>
          <p:nvPr/>
        </p:nvGrpSpPr>
        <p:grpSpPr>
          <a:xfrm>
            <a:off x="1905271" y="1272185"/>
            <a:ext cx="5564276" cy="3379714"/>
            <a:chOff x="-1" y="75902"/>
            <a:chExt cx="9144000" cy="4991695"/>
          </a:xfrm>
        </p:grpSpPr>
        <p:pic>
          <p:nvPicPr>
            <p:cNvPr id="8" name="Picture 7">
              <a:extLst>
                <a:ext uri="{FF2B5EF4-FFF2-40B4-BE49-F238E27FC236}">
                  <a16:creationId xmlns:a16="http://schemas.microsoft.com/office/drawing/2014/main" id="{19681EFA-BB09-2516-C26C-6B6FBF38F84A}"/>
                </a:ext>
              </a:extLst>
            </p:cNvPr>
            <p:cNvPicPr>
              <a:picLocks noChangeAspect="1"/>
            </p:cNvPicPr>
            <p:nvPr/>
          </p:nvPicPr>
          <p:blipFill>
            <a:blip r:embed="rId5"/>
            <a:stretch>
              <a:fillRect/>
            </a:stretch>
          </p:blipFill>
          <p:spPr>
            <a:xfrm>
              <a:off x="-1" y="75902"/>
              <a:ext cx="9144000" cy="4991695"/>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
          <p:nvSpPr>
            <p:cNvPr id="9" name="Rectangle 8">
              <a:extLst>
                <a:ext uri="{FF2B5EF4-FFF2-40B4-BE49-F238E27FC236}">
                  <a16:creationId xmlns:a16="http://schemas.microsoft.com/office/drawing/2014/main" id="{AB3D71B0-A60C-B35B-80DD-188C7D7717D0}"/>
                </a:ext>
              </a:extLst>
            </p:cNvPr>
            <p:cNvSpPr/>
            <p:nvPr/>
          </p:nvSpPr>
          <p:spPr>
            <a:xfrm>
              <a:off x="5208608" y="2368027"/>
              <a:ext cx="338305" cy="474563"/>
            </a:xfrm>
            <a:prstGeom prst="rect">
              <a:avLst/>
            </a:prstGeom>
            <a:solidFill>
              <a:srgbClr val="DADADA"/>
            </a:solidFill>
            <a:ln>
              <a:solidFill>
                <a:srgbClr val="DADAD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61286099"/>
      </p:ext>
    </p:extLst>
  </p:cSld>
  <p:clrMapOvr>
    <a:overrideClrMapping bg1="lt1" tx1="dk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84651-CAB9-1438-45E3-F5AD367E825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0C38818-C324-7276-C9AE-952A49E0CA86}"/>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3349CF54-B881-C476-1769-12AC395D832F}"/>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What Is the Sensitive Data Policy?</a:t>
            </a:r>
          </a:p>
        </p:txBody>
      </p:sp>
      <p:sp>
        <p:nvSpPr>
          <p:cNvPr id="4" name="Text Placeholder 3">
            <a:extLst>
              <a:ext uri="{FF2B5EF4-FFF2-40B4-BE49-F238E27FC236}">
                <a16:creationId xmlns:a16="http://schemas.microsoft.com/office/drawing/2014/main" id="{358F4D98-551E-09F4-8FBF-D5AE401B7D72}"/>
              </a:ext>
            </a:extLst>
          </p:cNvPr>
          <p:cNvSpPr>
            <a:spLocks noGrp="1"/>
          </p:cNvSpPr>
          <p:nvPr>
            <p:ph type="body" idx="1"/>
          </p:nvPr>
        </p:nvSpPr>
        <p:spPr>
          <a:xfrm>
            <a:off x="453400" y="929100"/>
            <a:ext cx="4944223" cy="3642000"/>
          </a:xfrm>
        </p:spPr>
        <p:txBody>
          <a:bodyPr/>
          <a:lstStyle/>
          <a:p>
            <a:r>
              <a:rPr lang="en-US" sz="1400"/>
              <a:t>The Sensitive Data Policy is a built-in Qualtrics check for certain kinds of personal information, like Social Security numbers and Tax IDs</a:t>
            </a:r>
          </a:p>
          <a:p>
            <a:r>
              <a:rPr lang="en-US" sz="1400"/>
              <a:t>That’s why the Choose Your Path form asks about things like 8-digit or 12-to-26-digit numbers, and why the Issues and Tips panel warns you when a question gets flagged</a:t>
            </a:r>
          </a:p>
          <a:p>
            <a:endParaRPr lang="en-US" sz="1400"/>
          </a:p>
        </p:txBody>
      </p:sp>
      <p:pic>
        <p:nvPicPr>
          <p:cNvPr id="10" name="Picture 9" descr="Screenshot asking ‘Did your Survey Issues and Tips Panel show a Sensitive Data Request warning?’ with a link to the Issues and Tips Panel: Sensitive Data Request guide. Below, the Survey Editor shows a question titled ‘Social Security Number’ with a warning triangle icon, and red arrows point to the warning icon and the Issues and Tips panel on the right, which displays a ‘Sensitive data requested’ warning explaining the response will be automatically redacted and reviewed.">
            <a:hlinkClick r:id="rId4"/>
            <a:extLst>
              <a:ext uri="{FF2B5EF4-FFF2-40B4-BE49-F238E27FC236}">
                <a16:creationId xmlns:a16="http://schemas.microsoft.com/office/drawing/2014/main" id="{A17589D4-2666-3A99-DDC6-9E4658ADCCF9}"/>
              </a:ext>
            </a:extLst>
          </p:cNvPr>
          <p:cNvPicPr>
            <a:picLocks noChangeAspect="1"/>
          </p:cNvPicPr>
          <p:nvPr/>
        </p:nvPicPr>
        <p:blipFill>
          <a:blip r:embed="rId5"/>
          <a:srcRect t="13887" b="13887"/>
          <a:stretch/>
        </p:blipFill>
        <p:spPr>
          <a:xfrm>
            <a:off x="322004" y="3194049"/>
            <a:ext cx="3832401" cy="1949451"/>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pic>
        <p:nvPicPr>
          <p:cNvPr id="12" name="Picture 11" descr="Screenshot of the ‘Sensitive Number Screening’ question, asking whether any responses include an 8-digit number or a number between 12 and 26 digits long, with examples listed: Member IDs, Parcel Numbers, Medicaid ID numbers, bank account numbers, credit card numbers, driver’s license numbers, or VINs. An Important note warns this may fall under the Sensitive Data Policy and the response data will be automatically redacted with no reversing it. ‘Yes’ is selected, with a text box below asking which question(s) ask for this type of information.">
            <a:hlinkClick r:id="rId4"/>
            <a:extLst>
              <a:ext uri="{FF2B5EF4-FFF2-40B4-BE49-F238E27FC236}">
                <a16:creationId xmlns:a16="http://schemas.microsoft.com/office/drawing/2014/main" id="{F99A0FF5-DB45-8B17-18AE-274BB882C34F}"/>
              </a:ext>
            </a:extLst>
          </p:cNvPr>
          <p:cNvPicPr>
            <a:picLocks noChangeAspect="1"/>
          </p:cNvPicPr>
          <p:nvPr/>
        </p:nvPicPr>
        <p:blipFill>
          <a:blip r:embed="rId6"/>
          <a:srcRect t="3588" b="1415"/>
          <a:stretch>
            <a:fillRect/>
          </a:stretch>
        </p:blipFill>
        <p:spPr>
          <a:xfrm>
            <a:off x="5529019" y="1251492"/>
            <a:ext cx="3476822" cy="2477129"/>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3473577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6270E-A56A-45C0-A528-EE6665D530A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610F5C3-0066-18C8-02C8-21C35AC44397}"/>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4F89912C-1531-76C5-BD6F-02774ABCA93E}"/>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Important Note</a:t>
            </a:r>
          </a:p>
        </p:txBody>
      </p:sp>
      <p:sp>
        <p:nvSpPr>
          <p:cNvPr id="4" name="Text Placeholder 3">
            <a:extLst>
              <a:ext uri="{FF2B5EF4-FFF2-40B4-BE49-F238E27FC236}">
                <a16:creationId xmlns:a16="http://schemas.microsoft.com/office/drawing/2014/main" id="{BB9A8552-8181-4EF1-AABD-B8ECC2CFE3A7}"/>
              </a:ext>
            </a:extLst>
          </p:cNvPr>
          <p:cNvSpPr>
            <a:spLocks noGrp="1"/>
          </p:cNvSpPr>
          <p:nvPr>
            <p:ph type="body" idx="1"/>
          </p:nvPr>
        </p:nvSpPr>
        <p:spPr>
          <a:xfrm>
            <a:off x="453400" y="929100"/>
            <a:ext cx="8406515" cy="3642000"/>
          </a:xfrm>
        </p:spPr>
        <p:txBody>
          <a:bodyPr/>
          <a:lstStyle/>
          <a:p>
            <a:r>
              <a:rPr lang="en-US" b="1"/>
              <a:t>Once a redaction happens, it can't be undone.</a:t>
            </a:r>
            <a:r>
              <a:rPr lang="en-US"/>
              <a:t> If you </a:t>
            </a:r>
            <a:r>
              <a:rPr lang="en-US" b="1"/>
              <a:t>spot a risk, report it right away</a:t>
            </a:r>
            <a:r>
              <a:rPr lang="en-US"/>
              <a:t> - the sooner we know, the sooner we can stop it before anything gets redacted.</a:t>
            </a:r>
            <a:endParaRPr lang="en-US" sz="1400"/>
          </a:p>
        </p:txBody>
      </p:sp>
      <p:pic>
        <p:nvPicPr>
          <p:cNvPr id="8" name="Picture 7" descr="Repeat Screenshot of a survey response reading ‘Hello, I love the form, here’s my real social security number:’ followed by the number redacted with asterisks, with a red warning triangle icon beside it flagging the response.”">
            <a:hlinkClick r:id="rId4"/>
            <a:extLst>
              <a:ext uri="{FF2B5EF4-FFF2-40B4-BE49-F238E27FC236}">
                <a16:creationId xmlns:a16="http://schemas.microsoft.com/office/drawing/2014/main" id="{B023936A-1D3F-4F87-F246-38060D79B4E3}"/>
              </a:ext>
              <a:ext uri="{C183D7F6-B498-43B3-948B-1728B52AA6E4}">
                <adec:decorative xmlns:adec="http://schemas.microsoft.com/office/drawing/2017/decorative" val="0"/>
              </a:ext>
            </a:extLst>
          </p:cNvPr>
          <p:cNvPicPr>
            <a:picLocks noChangeAspect="1"/>
          </p:cNvPicPr>
          <p:nvPr/>
        </p:nvPicPr>
        <p:blipFill>
          <a:blip r:embed="rId5"/>
          <a:srcRect l="1637" r="1841"/>
          <a:stretch>
            <a:fillRect/>
          </a:stretch>
        </p:blipFill>
        <p:spPr>
          <a:xfrm>
            <a:off x="164237" y="3009510"/>
            <a:ext cx="8815526" cy="1969283"/>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5736369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43023D-E351-A332-F449-17C93D147D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D7C3746-D06C-33C3-BEED-C4D0170EC7A4}"/>
              </a:ext>
            </a:extLst>
          </p:cNvPr>
          <p:cNvSpPr>
            <a:spLocks noGrp="1"/>
          </p:cNvSpPr>
          <p:nvPr>
            <p:ph type="body" idx="1"/>
          </p:nvPr>
        </p:nvSpPr>
        <p:spPr>
          <a:xfrm>
            <a:off x="251494" y="1276420"/>
            <a:ext cx="8608421" cy="3588009"/>
          </a:xfrm>
        </p:spPr>
        <p:txBody>
          <a:bodyPr>
            <a:normAutofit/>
          </a:bodyPr>
          <a:lstStyle/>
          <a:p>
            <a:r>
              <a:rPr lang="en-US"/>
              <a:t>If you find red triangles like the ones in the screenshot above while reviewing your data analysis, and it hasn't already been added to the exception list:</a:t>
            </a:r>
          </a:p>
          <a:p>
            <a:pPr lvl="0"/>
            <a:r>
              <a:rPr lang="en-US"/>
              <a:t>Open a </a:t>
            </a:r>
            <a:r>
              <a:rPr lang="en-US" b="1">
                <a:hlinkClick r:id="rId3"/>
              </a:rPr>
              <a:t>ServiceDesk Plus request</a:t>
            </a:r>
            <a:r>
              <a:rPr lang="en-US"/>
              <a:t> to report it.</a:t>
            </a:r>
          </a:p>
          <a:p>
            <a:pPr lvl="0"/>
            <a:r>
              <a:rPr lang="en-US"/>
              <a:t>Our team reviews your report and schedules a short meeting with you to discuss next steps and outline an action plan.</a:t>
            </a:r>
          </a:p>
        </p:txBody>
      </p:sp>
      <p:sp>
        <p:nvSpPr>
          <p:cNvPr id="5" name="TextBox 4">
            <a:extLst>
              <a:ext uri="{FF2B5EF4-FFF2-40B4-BE49-F238E27FC236}">
                <a16:creationId xmlns:a16="http://schemas.microsoft.com/office/drawing/2014/main" id="{C6FF6EFA-42BA-FC14-4EFB-51CE30EA7BD8}"/>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4"/>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2CFF1F56-2529-91C2-0CC0-0D99C01C51CC}"/>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If You Find It First</a:t>
            </a:r>
          </a:p>
        </p:txBody>
      </p:sp>
    </p:spTree>
    <p:extLst>
      <p:ext uri="{BB962C8B-B14F-4D97-AF65-F5344CB8AC3E}">
        <p14:creationId xmlns:p14="http://schemas.microsoft.com/office/powerpoint/2010/main" val="24948052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8A50E-3A4D-4CD7-E35D-4EDDBD0F88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2E5645-F29D-4A31-3BBB-75457D16B8A6}"/>
              </a:ext>
            </a:extLst>
          </p:cNvPr>
          <p:cNvSpPr>
            <a:spLocks noGrp="1"/>
          </p:cNvSpPr>
          <p:nvPr>
            <p:ph type="body" idx="1"/>
          </p:nvPr>
        </p:nvSpPr>
        <p:spPr>
          <a:xfrm>
            <a:off x="251494" y="1276420"/>
            <a:ext cx="8608421" cy="3588009"/>
          </a:xfrm>
        </p:spPr>
        <p:txBody>
          <a:bodyPr>
            <a:normAutofit fontScale="77500" lnSpcReduction="20000"/>
          </a:bodyPr>
          <a:lstStyle/>
          <a:p>
            <a:r>
              <a:rPr lang="en-US"/>
              <a:t>From time to time, our team runs a data steward audit across live surveys. If that audit flags sensitive data in your survey that hasn't been exempted:</a:t>
            </a:r>
          </a:p>
          <a:p>
            <a:pPr lvl="0"/>
            <a:r>
              <a:rPr lang="en-US"/>
              <a:t>You'll get an email letting you know what was found and that it's been added to the exception list for now.</a:t>
            </a:r>
          </a:p>
          <a:p>
            <a:pPr lvl="0"/>
            <a:r>
              <a:rPr lang="en-US"/>
              <a:t>Any new responses that fall into this category are no longer redacted while the exception is in place.</a:t>
            </a:r>
          </a:p>
          <a:p>
            <a:pPr lvl="0"/>
            <a:r>
              <a:rPr lang="en-US"/>
              <a:t>You'll receive an invite to a short meeting (typically 15 minutes) with the Qualtrics team to go over what was found and agree on next steps.</a:t>
            </a:r>
          </a:p>
          <a:p>
            <a:r>
              <a:rPr lang="en-US" b="1"/>
              <a:t>Either way, you're covered.</a:t>
            </a:r>
            <a:r>
              <a:rPr lang="en-US"/>
              <a:t> The exception list keeps things moving while we sort it out, and the follow-up meeting is just a conversation to figure out next steps, not a penalty.</a:t>
            </a:r>
          </a:p>
        </p:txBody>
      </p:sp>
      <p:sp>
        <p:nvSpPr>
          <p:cNvPr id="5" name="TextBox 4">
            <a:extLst>
              <a:ext uri="{FF2B5EF4-FFF2-40B4-BE49-F238E27FC236}">
                <a16:creationId xmlns:a16="http://schemas.microsoft.com/office/drawing/2014/main" id="{3BFB43CC-44B6-50EF-135D-3A7EDB0F7CAB}"/>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872B7F02-BA2B-BDA6-FDA0-A81C055F9F84}"/>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If We Find It First</a:t>
            </a:r>
          </a:p>
        </p:txBody>
      </p:sp>
    </p:spTree>
    <p:extLst>
      <p:ext uri="{BB962C8B-B14F-4D97-AF65-F5344CB8AC3E}">
        <p14:creationId xmlns:p14="http://schemas.microsoft.com/office/powerpoint/2010/main" val="11104135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9785-6E1D-33F2-972D-7BD23B09667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F8D4F2C-C086-307D-97C8-4F0997669EE8}"/>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48B6AB75-C0E2-FEB8-3286-D7BEF7CC399B}"/>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Want to Learn More?</a:t>
            </a:r>
            <a:b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rPr>
              <a:t>Locating Sensitive Data Policy Violations</a:t>
            </a:r>
          </a:p>
        </p:txBody>
      </p:sp>
      <p:pic>
        <p:nvPicPr>
          <p:cNvPr id="8" name="Picture 7" descr="Screenshot of the Data &amp; Analysis Column Chooser, with numbered steps: Step 1, click Column chooser; Step 2, expand Embedded Data; Step 3, check Q_DataPolicyViolations. On the right, two flagged responses show ‘USA Social Security Number’ and ‘USA Tax ID’ tags with warning triangle icons.">
            <a:extLst>
              <a:ext uri="{FF2B5EF4-FFF2-40B4-BE49-F238E27FC236}">
                <a16:creationId xmlns:a16="http://schemas.microsoft.com/office/drawing/2014/main" id="{2B8EEF6D-C88C-EC24-3600-AE6818606A7F}"/>
              </a:ext>
            </a:extLst>
          </p:cNvPr>
          <p:cNvPicPr>
            <a:picLocks noChangeAspect="1"/>
          </p:cNvPicPr>
          <p:nvPr/>
        </p:nvPicPr>
        <p:blipFill>
          <a:blip r:embed="rId4"/>
          <a:srcRect/>
          <a:stretch/>
        </p:blipFill>
        <p:spPr>
          <a:xfrm>
            <a:off x="3551068" y="2822002"/>
            <a:ext cx="5303463" cy="2111305"/>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
        <p:nvSpPr>
          <p:cNvPr id="12" name="Text Placeholder 3">
            <a:extLst>
              <a:ext uri="{FF2B5EF4-FFF2-40B4-BE49-F238E27FC236}">
                <a16:creationId xmlns:a16="http://schemas.microsoft.com/office/drawing/2014/main" id="{4C1518B3-73B7-48AF-1777-0AC415D8CED2}"/>
              </a:ext>
            </a:extLst>
          </p:cNvPr>
          <p:cNvSpPr>
            <a:spLocks noGrp="1"/>
          </p:cNvSpPr>
          <p:nvPr>
            <p:ph type="body" idx="1"/>
          </p:nvPr>
        </p:nvSpPr>
        <p:spPr>
          <a:xfrm>
            <a:off x="396000" y="1092146"/>
            <a:ext cx="8534936" cy="3642000"/>
          </a:xfrm>
        </p:spPr>
        <p:txBody>
          <a:bodyPr/>
          <a:lstStyle/>
          <a:p>
            <a:pPr lvl="0"/>
            <a:r>
              <a:rPr lang="en-US"/>
              <a:t>In the Data &amp; Analysis tab, click </a:t>
            </a:r>
            <a:r>
              <a:rPr lang="en-US" b="1"/>
              <a:t>Column chooser</a:t>
            </a:r>
            <a:r>
              <a:rPr lang="en-US"/>
              <a:t>.</a:t>
            </a:r>
          </a:p>
          <a:p>
            <a:pPr lvl="0"/>
            <a:r>
              <a:rPr lang="en-US"/>
              <a:t>In the dropdown, go to </a:t>
            </a:r>
            <a:r>
              <a:rPr lang="en-US" b="1"/>
              <a:t>Embedded Data</a:t>
            </a:r>
            <a:r>
              <a:rPr lang="en-US"/>
              <a:t>.</a:t>
            </a:r>
          </a:p>
          <a:p>
            <a:pPr lvl="0"/>
            <a:r>
              <a:rPr lang="en-US"/>
              <a:t>Check the box next to </a:t>
            </a:r>
            <a:r>
              <a:rPr lang="en-US" b="1" err="1"/>
              <a:t>Q_DataPolicyViolations</a:t>
            </a:r>
            <a:r>
              <a:rPr lang="en-US"/>
              <a:t>.</a:t>
            </a:r>
          </a:p>
        </p:txBody>
      </p:sp>
    </p:spTree>
    <p:extLst>
      <p:ext uri="{BB962C8B-B14F-4D97-AF65-F5344CB8AC3E}">
        <p14:creationId xmlns:p14="http://schemas.microsoft.com/office/powerpoint/2010/main" val="13161421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7D396-9965-9308-8518-2891C9A8954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119EA66-973D-3A5E-3D97-E14F8D203779}"/>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BB1611C9-EFBD-5504-4E70-3FE4B35D487C}"/>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Want to Learn More?</a:t>
            </a:r>
            <a:b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800" b="0"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rPr>
              <a:t>Filtering</a:t>
            </a:r>
            <a:r>
              <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rPr>
              <a:t> Data Policy Violations</a:t>
            </a:r>
          </a:p>
        </p:txBody>
      </p:sp>
      <p:sp>
        <p:nvSpPr>
          <p:cNvPr id="12" name="Text Placeholder 3">
            <a:extLst>
              <a:ext uri="{FF2B5EF4-FFF2-40B4-BE49-F238E27FC236}">
                <a16:creationId xmlns:a16="http://schemas.microsoft.com/office/drawing/2014/main" id="{63F78DAD-6157-E657-9915-8492D09FBDFF}"/>
              </a:ext>
            </a:extLst>
          </p:cNvPr>
          <p:cNvSpPr>
            <a:spLocks noGrp="1"/>
          </p:cNvSpPr>
          <p:nvPr>
            <p:ph type="body" idx="1"/>
          </p:nvPr>
        </p:nvSpPr>
        <p:spPr>
          <a:xfrm>
            <a:off x="396000" y="1222429"/>
            <a:ext cx="4513351" cy="3855598"/>
          </a:xfrm>
        </p:spPr>
        <p:txBody>
          <a:bodyPr/>
          <a:lstStyle/>
          <a:p>
            <a:r>
              <a:rPr lang="en-US" sz="1600" b="1"/>
              <a:t>Option 1: Filter by sensitive data</a:t>
            </a:r>
            <a:endParaRPr lang="en-US" sz="1600"/>
          </a:p>
          <a:p>
            <a:pPr lvl="1"/>
            <a:r>
              <a:rPr lang="en-US" sz="1400"/>
              <a:t>Click the </a:t>
            </a:r>
            <a:r>
              <a:rPr lang="en-US" sz="1400" b="1"/>
              <a:t>Add Filter</a:t>
            </a:r>
            <a:r>
              <a:rPr lang="en-US" sz="1400"/>
              <a:t> dropdown.</a:t>
            </a:r>
          </a:p>
          <a:p>
            <a:pPr lvl="1"/>
            <a:r>
              <a:rPr lang="en-US" sz="1400"/>
              <a:t>Select </a:t>
            </a:r>
            <a:r>
              <a:rPr lang="en-US" sz="1400" b="1" err="1"/>
              <a:t>ExpertReview</a:t>
            </a:r>
            <a:r>
              <a:rPr lang="en-US" sz="1400" b="1"/>
              <a:t>: sensitive data</a:t>
            </a:r>
            <a:r>
              <a:rPr lang="en-US" sz="1400"/>
              <a:t> from the list.</a:t>
            </a:r>
          </a:p>
          <a:p>
            <a:r>
              <a:rPr lang="en-US" sz="1600" b="1"/>
              <a:t>Option 2: Click the red triangle directly</a:t>
            </a:r>
            <a:endParaRPr lang="en-US" sz="1600"/>
          </a:p>
          <a:p>
            <a:pPr lvl="1"/>
            <a:r>
              <a:rPr lang="en-US" sz="1400"/>
              <a:t>Click the red warning triangle icon next to a flagged response.</a:t>
            </a:r>
          </a:p>
          <a:p>
            <a:pPr lvl="0"/>
            <a:r>
              <a:rPr lang="en-US" sz="1600"/>
              <a:t>In the Quality Issues popup, under Sensitive Data, click </a:t>
            </a:r>
            <a:r>
              <a:rPr lang="en-US" sz="1600" b="1"/>
              <a:t>View All Sensitive Data Violations</a:t>
            </a:r>
            <a:r>
              <a:rPr lang="en-US" sz="1600"/>
              <a:t> to see every flagged response at once.</a:t>
            </a:r>
          </a:p>
        </p:txBody>
      </p:sp>
      <p:pic>
        <p:nvPicPr>
          <p:cNvPr id="8" name="Picture 7" descr="Screenshot showing two ways to filter data policy violations, both starting from a flagged response row with a red warning triangle icon. Option 1 (top): Step 1, click Add Filter; Step 2, select ‘ExpertReview: sensitive data.’ Option 2 (bottom): Step 1, click the warning icon; Step 2, in the Quality Issues popup under Sensitive Data, click ‘View All Sensitive Data Violations">
            <a:extLst>
              <a:ext uri="{FF2B5EF4-FFF2-40B4-BE49-F238E27FC236}">
                <a16:creationId xmlns:a16="http://schemas.microsoft.com/office/drawing/2014/main" id="{C40D8D89-86C7-5382-7716-6B414982ABE4}"/>
              </a:ext>
            </a:extLst>
          </p:cNvPr>
          <p:cNvPicPr>
            <a:picLocks noChangeAspect="1"/>
          </p:cNvPicPr>
          <p:nvPr/>
        </p:nvPicPr>
        <p:blipFill>
          <a:blip r:embed="rId4"/>
          <a:srcRect/>
          <a:stretch/>
        </p:blipFill>
        <p:spPr>
          <a:xfrm>
            <a:off x="5381032" y="1615737"/>
            <a:ext cx="3366968" cy="2525226"/>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974944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AC358-A88F-C175-F6F4-3D92BA57934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A4D6386-134B-4338-A2BD-E9B0C2CE675D}"/>
              </a:ext>
            </a:extLst>
          </p:cNvPr>
          <p:cNvSpPr txBox="1"/>
          <p:nvPr/>
        </p:nvSpPr>
        <p:spPr>
          <a:xfrm>
            <a:off x="1" y="0"/>
            <a:ext cx="9144000" cy="27699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Guide to Reporting Unidentified or Missed Sensitive Data</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A3CBF047-E1B1-E7CE-777A-A52B536CE7FD}"/>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An Alert System Is on the Way</a:t>
            </a:r>
            <a:b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r>
              <a:rPr kumimoji="0" lang="en-US" sz="2800" b="0"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rPr>
              <a:t>Filtering</a:t>
            </a:r>
            <a:r>
              <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rPr>
              <a:t> Data Policy Violations</a:t>
            </a:r>
          </a:p>
        </p:txBody>
      </p:sp>
      <p:sp>
        <p:nvSpPr>
          <p:cNvPr id="12" name="Text Placeholder 3">
            <a:extLst>
              <a:ext uri="{FF2B5EF4-FFF2-40B4-BE49-F238E27FC236}">
                <a16:creationId xmlns:a16="http://schemas.microsoft.com/office/drawing/2014/main" id="{C688419E-B081-A81C-67FB-82ED94E3BCE2}"/>
              </a:ext>
            </a:extLst>
          </p:cNvPr>
          <p:cNvSpPr>
            <a:spLocks noGrp="1"/>
          </p:cNvSpPr>
          <p:nvPr>
            <p:ph type="body" idx="1"/>
          </p:nvPr>
        </p:nvSpPr>
        <p:spPr>
          <a:xfrm>
            <a:off x="396000" y="1222429"/>
            <a:ext cx="4513351" cy="3855598"/>
          </a:xfrm>
        </p:spPr>
        <p:txBody>
          <a:bodyPr/>
          <a:lstStyle/>
          <a:p>
            <a:r>
              <a:rPr lang="en-US" sz="2400" b="1"/>
              <a:t>Still in scoping and building. </a:t>
            </a:r>
            <a:r>
              <a:rPr lang="en-US" sz="2400"/>
              <a:t>A new workflow is coming that will alert you directly when red triangles show up, so you don’t have to catch them manually.</a:t>
            </a:r>
            <a:endParaRPr lang="en-US" sz="1800"/>
          </a:p>
        </p:txBody>
      </p:sp>
      <p:pic>
        <p:nvPicPr>
          <p:cNvPr id="8" name="Picture 7" descr="Screenshot of a Qualtrics workflow titled ‘Data Policy Violation Alert,’ shown in the Workflows list on the left and expanded on the right. The workflow triggers on a survey response, checks a Decision branch for whether Embedded Data Q_DataPolicyViolations isn’t empty, then sends an email and a placeholder web service step to update the survey’s data violation record, ending the workflow.">
            <a:extLst>
              <a:ext uri="{FF2B5EF4-FFF2-40B4-BE49-F238E27FC236}">
                <a16:creationId xmlns:a16="http://schemas.microsoft.com/office/drawing/2014/main" id="{883637AA-751D-FC99-19CC-F9C5D80749AC}"/>
              </a:ext>
            </a:extLst>
          </p:cNvPr>
          <p:cNvPicPr>
            <a:picLocks noChangeAspect="1"/>
          </p:cNvPicPr>
          <p:nvPr/>
        </p:nvPicPr>
        <p:blipFill>
          <a:blip r:embed="rId4"/>
          <a:srcRect/>
          <a:stretch/>
        </p:blipFill>
        <p:spPr>
          <a:xfrm>
            <a:off x="5381032" y="1862209"/>
            <a:ext cx="3366968" cy="2032281"/>
          </a:xfrm>
          <a:prstGeom prst="rect">
            <a:avLst/>
          </a:prstGeom>
          <a:solidFill>
            <a:srgbClr val="FFFFFF">
              <a:shade val="85000"/>
            </a:srgbClr>
          </a:solidFill>
          <a:ln w="190500" cap="sq">
            <a:solidFill>
              <a:schemeClr val="bg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5904159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Best Practices &amp; Common Mishaps</a:t>
            </a:r>
          </a:p>
        </p:txBody>
      </p:sp>
      <p:sp>
        <p:nvSpPr>
          <p:cNvPr id="6" name="Subtitle 5"/>
          <p:cNvSpPr>
            <a:spLocks noGrp="1"/>
          </p:cNvSpPr>
          <p:nvPr>
            <p:ph type="subTitle" idx="1"/>
          </p:nvPr>
        </p:nvSpPr>
        <p:spPr/>
        <p:txBody>
          <a:bodyPr/>
          <a:lstStyle/>
          <a:p>
            <a:r>
              <a:rPr lang="en-US"/>
              <a:t>Small habits that prevent big headaches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a:t>Top and New Guides</a:t>
            </a:r>
          </a:p>
        </p:txBody>
      </p:sp>
      <p:sp>
        <p:nvSpPr>
          <p:cNvPr id="6" name="Subtitle 5"/>
          <p:cNvSpPr>
            <a:spLocks noGrp="1"/>
          </p:cNvSpPr>
          <p:nvPr>
            <p:ph type="subTitle" idx="1"/>
          </p:nvPr>
        </p:nvSpPr>
        <p:spPr/>
        <p:txBody>
          <a:bodyPr/>
          <a:lstStyle/>
          <a:p>
            <a:r>
              <a:rPr lang="en-US"/>
              <a:t>A single location for essential Qualtrics guides and helpful user information.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C9A69-D0B0-49F1-6BA6-231BCE79791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C94320C-73BF-1E44-2984-D204CC9171E9}"/>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9B4468B9-F96D-6D13-CA71-46D77AC9401B}"/>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Qualtrics Guides and Best Practices</a:t>
            </a:r>
            <a:b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br>
            <a:endPar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CE8CBEAE-44FC-887F-45B5-204CA0C1CB20}"/>
              </a:ext>
            </a:extLst>
          </p:cNvPr>
          <p:cNvSpPr>
            <a:spLocks noGrp="1"/>
          </p:cNvSpPr>
          <p:nvPr>
            <p:ph type="body" idx="1"/>
          </p:nvPr>
        </p:nvSpPr>
        <p:spPr>
          <a:xfrm>
            <a:off x="396000" y="1008831"/>
            <a:ext cx="4513351" cy="3855598"/>
          </a:xfrm>
        </p:spPr>
        <p:txBody>
          <a:bodyPr/>
          <a:lstStyle/>
          <a:p>
            <a:r>
              <a:rPr lang="en-US" sz="3200"/>
              <a:t>A single location for essential Qualtrics guides and helpful user information.</a:t>
            </a:r>
          </a:p>
          <a:p>
            <a:pPr lvl="1"/>
            <a:r>
              <a:rPr lang="en-US" sz="1800" b="1">
                <a:hlinkClick r:id="rId3"/>
              </a:rPr>
              <a:t>Qualtrics Guides and Best Practices</a:t>
            </a:r>
            <a:endParaRPr lang="en-US" sz="1800"/>
          </a:p>
        </p:txBody>
      </p:sp>
      <p:pic>
        <p:nvPicPr>
          <p:cNvPr id="8" name="Picture 7" descr="Screenshot of the Qualtrics Guides and Best Practices index page, listing nine guides with arrow links: Best Practices for Survey Rating Scales, Critical Guidance for Editing a Published Survey, Guide to Branding and Theming a Survey, Guide to Creating Great Surveys and Forms for Iowans, Guide to Publish, Guide to Reporting Unidentified or Missed Sensitive Data, Guide to Republish, Guide to Setting Up Email Templates and Tasks, Guide to Setting Up the Closed-Loop Ticket System, and Participant Quick Start Guide.”&#10;&#10;This matches slide 57. One thing worth flagging while I’m looking at it: this list confirms “Participant Quick Start Guide” and “Guide to Reporting Unidentified or Missed Sensitive Data” are two separate, distinct guides on this same index. That lines up with what I found earlier — slide 64 is about reporting sensitive data, but its link label and screenshot are for the Participant Quick Start Guide instead. This index page is good evidence the fix is simple: swap in the “Guide to Reporting Unidentified or Missed Sensitive Data” entry from this very list.">
            <a:extLst>
              <a:ext uri="{FF2B5EF4-FFF2-40B4-BE49-F238E27FC236}">
                <a16:creationId xmlns:a16="http://schemas.microsoft.com/office/drawing/2014/main" id="{EEFBC459-1C25-9A8A-D309-7B81D0372CD8}"/>
              </a:ext>
            </a:extLst>
          </p:cNvPr>
          <p:cNvPicPr>
            <a:picLocks noChangeAspect="1"/>
          </p:cNvPicPr>
          <p:nvPr/>
        </p:nvPicPr>
        <p:blipFill>
          <a:blip r:embed="rId4"/>
          <a:srcRect/>
          <a:stretch/>
        </p:blipFill>
        <p:spPr>
          <a:xfrm>
            <a:off x="5501001" y="1008831"/>
            <a:ext cx="3383050" cy="3860216"/>
          </a:xfrm>
          <a:prstGeom prst="rect">
            <a:avLst/>
          </a:prstGeom>
          <a:solidFill>
            <a:srgbClr val="FFFFFF">
              <a:shade val="85000"/>
            </a:srgbClr>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0187744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2C03F-C15E-52F7-48AF-92F5E82A558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4368B03-EFB7-6162-E5DA-0EC97949B3A4}"/>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B51D37DB-F900-128C-84FD-027168349ED1}"/>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To Publish</a:t>
            </a:r>
          </a:p>
        </p:txBody>
      </p:sp>
      <p:sp>
        <p:nvSpPr>
          <p:cNvPr id="12" name="Text Placeholder 3">
            <a:extLst>
              <a:ext uri="{FF2B5EF4-FFF2-40B4-BE49-F238E27FC236}">
                <a16:creationId xmlns:a16="http://schemas.microsoft.com/office/drawing/2014/main" id="{D6D4B2C6-DD4B-1930-C2EC-A43B10B7FA13}"/>
              </a:ext>
            </a:extLst>
          </p:cNvPr>
          <p:cNvSpPr>
            <a:spLocks noGrp="1"/>
          </p:cNvSpPr>
          <p:nvPr>
            <p:ph type="body" idx="1"/>
          </p:nvPr>
        </p:nvSpPr>
        <p:spPr>
          <a:xfrm>
            <a:off x="396000" y="1008831"/>
            <a:ext cx="5121977" cy="3855598"/>
          </a:xfrm>
        </p:spPr>
        <p:txBody>
          <a:bodyPr/>
          <a:lstStyle/>
          <a:p>
            <a:pPr>
              <a:lnSpc>
                <a:spcPct val="114999"/>
              </a:lnSpc>
            </a:pPr>
            <a:r>
              <a:rPr lang="en-US" sz="2400"/>
              <a:t>Step-by-step walkthrough of the review and approval workflow, from clicking Publish through the Choose Your Path form, AI/team review, approver decision, and final notification.</a:t>
            </a:r>
          </a:p>
          <a:p>
            <a:pPr lvl="1">
              <a:lnSpc>
                <a:spcPct val="114999"/>
              </a:lnSpc>
            </a:pPr>
            <a:r>
              <a:rPr lang="en-US" sz="1800" b="1">
                <a:hlinkClick r:id="rId4"/>
              </a:rPr>
              <a:t>Guide to Publish</a:t>
            </a:r>
            <a:endParaRPr lang="en-US" sz="1800"/>
          </a:p>
        </p:txBody>
      </p:sp>
      <p:pic>
        <p:nvPicPr>
          <p:cNvPr id="4" name="Picture 3" descr="Screenshot of the ‘Guide to Publish’ page on dxtraining.iowa.gov, dated Saturday, October 17, 2026. Tagged with Qualtrics Topics, Qualtrics CX Topics, and Qualtrics Guides and Best Practices Topics. An ‘On this page’ section lists links including Heads Up, Before You Start, Don’t Skip Your Agency’s Process, How to Request Approval, Track Your Survey’s Status, and What Happens After You Submit.">
            <a:extLst>
              <a:ext uri="{FF2B5EF4-FFF2-40B4-BE49-F238E27FC236}">
                <a16:creationId xmlns:a16="http://schemas.microsoft.com/office/drawing/2014/main" id="{A2FD5351-BA2C-36AD-B2D8-DC8C290BE3D2}"/>
              </a:ext>
            </a:extLst>
          </p:cNvPr>
          <p:cNvPicPr>
            <a:picLocks noChangeAspect="1"/>
          </p:cNvPicPr>
          <p:nvPr/>
        </p:nvPicPr>
        <p:blipFill>
          <a:blip r:embed="rId5"/>
          <a:srcRect/>
          <a:stretch/>
        </p:blipFill>
        <p:spPr>
          <a:xfrm rot="1156843">
            <a:off x="5494688" y="1275753"/>
            <a:ext cx="3112561" cy="2473996"/>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472459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14108-A380-A8B6-87E7-4F80B1FDF4E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EFFFBFD-8551-F6DB-2004-0A3D74CA5038}"/>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A561D298-D97E-D908-CBE8-58EADBAEF9DA}"/>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To Republish</a:t>
            </a:r>
          </a:p>
        </p:txBody>
      </p:sp>
      <p:sp>
        <p:nvSpPr>
          <p:cNvPr id="12" name="Text Placeholder 3">
            <a:extLst>
              <a:ext uri="{FF2B5EF4-FFF2-40B4-BE49-F238E27FC236}">
                <a16:creationId xmlns:a16="http://schemas.microsoft.com/office/drawing/2014/main" id="{ED40D91E-6936-29F5-DED8-6D421D523013}"/>
              </a:ext>
            </a:extLst>
          </p:cNvPr>
          <p:cNvSpPr>
            <a:spLocks noGrp="1"/>
          </p:cNvSpPr>
          <p:nvPr>
            <p:ph type="body" idx="1"/>
          </p:nvPr>
        </p:nvSpPr>
        <p:spPr>
          <a:xfrm>
            <a:off x="396000" y="1008831"/>
            <a:ext cx="5121977" cy="3855598"/>
          </a:xfrm>
        </p:spPr>
        <p:txBody>
          <a:bodyPr/>
          <a:lstStyle/>
          <a:p>
            <a:pPr>
              <a:lnSpc>
                <a:spcPct val="114999"/>
              </a:lnSpc>
            </a:pPr>
            <a:r>
              <a:rPr lang="en-US" sz="2000"/>
              <a:t>New process for requesting changes to an already-published survey via the survey’s unique Republish Link — </a:t>
            </a:r>
            <a:r>
              <a:rPr lang="en-US" sz="2000" b="1"/>
              <a:t>not the Publish button </a:t>
            </a:r>
            <a:r>
              <a:rPr lang="en-US" sz="2000"/>
              <a:t>— with status checks, a sensitive-data question, an optional AI review, and a required description of changes.</a:t>
            </a:r>
          </a:p>
          <a:p>
            <a:pPr lvl="1">
              <a:lnSpc>
                <a:spcPct val="114999"/>
              </a:lnSpc>
            </a:pPr>
            <a:r>
              <a:rPr lang="en-US" sz="1300" b="1">
                <a:hlinkClick r:id="rId4"/>
              </a:rPr>
              <a:t>Guide to Republish</a:t>
            </a:r>
            <a:endParaRPr lang="en-US" sz="1300"/>
          </a:p>
        </p:txBody>
      </p:sp>
      <p:pic>
        <p:nvPicPr>
          <p:cNvPr id="4" name="Picture 3" descr="Screenshot of the ‘Guide to Republish’ page on dxtraining.iowa.gov, dated Friday, October 16, 2026. Tagged with Qualtrics Topics, Qualtrics CX Topics, and Qualtrics Guides and Best Practices Topics. An ‘On this page’ section lists links including Heads Up, Before You Start, Don’t Use the Publish Button, Find Your Survey’s Republish Link, If You Can’t Republish Yet, How to Request a Republish, and What Happens After You Submit.">
            <a:extLst>
              <a:ext uri="{FF2B5EF4-FFF2-40B4-BE49-F238E27FC236}">
                <a16:creationId xmlns:a16="http://schemas.microsoft.com/office/drawing/2014/main" id="{B234F533-DEB1-9171-A986-EF960DE3D24A}"/>
              </a:ext>
            </a:extLst>
          </p:cNvPr>
          <p:cNvPicPr>
            <a:picLocks noChangeAspect="1"/>
          </p:cNvPicPr>
          <p:nvPr/>
        </p:nvPicPr>
        <p:blipFill>
          <a:blip r:embed="rId5"/>
          <a:srcRect/>
          <a:stretch/>
        </p:blipFill>
        <p:spPr>
          <a:xfrm rot="1156843">
            <a:off x="5906016" y="1342143"/>
            <a:ext cx="2716955" cy="2194464"/>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6993974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8D8FF-4ECE-78B0-7360-5BC65D81234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237A696-6540-DDC0-51AD-401921E7A897}"/>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06E2D9BC-36FC-8B87-93B8-F9F162897BC3}"/>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6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Setting Up the Closed-Loop Ticket System</a:t>
            </a:r>
            <a:endPar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5A57F1DD-B83B-08AC-9536-2C39B04F48A2}"/>
              </a:ext>
            </a:extLst>
          </p:cNvPr>
          <p:cNvSpPr>
            <a:spLocks noGrp="1"/>
          </p:cNvSpPr>
          <p:nvPr>
            <p:ph type="body" idx="1"/>
          </p:nvPr>
        </p:nvSpPr>
        <p:spPr>
          <a:xfrm>
            <a:off x="396000" y="1008831"/>
            <a:ext cx="4513351" cy="3855598"/>
          </a:xfrm>
        </p:spPr>
        <p:txBody>
          <a:bodyPr/>
          <a:lstStyle/>
          <a:p>
            <a:r>
              <a:rPr lang="en-US" sz="2400"/>
              <a:t>This guide walks agency staff through setting up the Tickets Task for the first time, covering key fields, naming conventions, and email notifications.</a:t>
            </a:r>
          </a:p>
          <a:p>
            <a:pPr lvl="1"/>
            <a:r>
              <a:rPr lang="en-US" sz="1600" b="1">
                <a:hlinkClick r:id="rId4"/>
              </a:rPr>
              <a:t>Guide to Setting Up the Closed-Loop Ticket System</a:t>
            </a:r>
            <a:br>
              <a:rPr lang="en-US" sz="800"/>
            </a:br>
            <a:endParaRPr lang="en-US" sz="800"/>
          </a:p>
        </p:txBody>
      </p:sp>
      <p:pic>
        <p:nvPicPr>
          <p:cNvPr id="3" name="Picture 2" descr="Screenshot of Guide to Setting Up the Closed-Loop Ticket System webpage">
            <a:extLst>
              <a:ext uri="{FF2B5EF4-FFF2-40B4-BE49-F238E27FC236}">
                <a16:creationId xmlns:a16="http://schemas.microsoft.com/office/drawing/2014/main" id="{FF108015-BD33-747B-EAFC-B8EE4B42D776}"/>
              </a:ext>
            </a:extLst>
          </p:cNvPr>
          <p:cNvPicPr>
            <a:picLocks noChangeAspect="1"/>
          </p:cNvPicPr>
          <p:nvPr/>
        </p:nvPicPr>
        <p:blipFill>
          <a:blip r:embed="rId5"/>
          <a:stretch>
            <a:fillRect/>
          </a:stretch>
        </p:blipFill>
        <p:spPr>
          <a:xfrm rot="715120">
            <a:off x="5352567" y="1155376"/>
            <a:ext cx="3274264" cy="2832747"/>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796257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1AD5-D53F-756F-BC2A-3D2E3BC205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B85CA12-52E8-1C24-DF68-52224AE7929F}"/>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EE6A7C9D-8BFE-8475-A463-5CE4882EF531}"/>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6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Setting Up Email Templates and Tasks</a:t>
            </a:r>
            <a:endParaRPr kumimoji="0" lang="en-US" sz="2800" b="1" i="0" u="none" strike="noStrike" kern="0" cap="none" spc="0" normalizeH="0" baseline="0" noProof="0">
              <a:ln>
                <a:noFill/>
              </a:ln>
              <a:solidFill>
                <a:schemeClr val="bg1">
                  <a:lumMod val="50000"/>
                </a:schemeClr>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A487C7FB-5352-5766-3A4A-20FDB9079432}"/>
              </a:ext>
            </a:extLst>
          </p:cNvPr>
          <p:cNvSpPr>
            <a:spLocks noGrp="1"/>
          </p:cNvSpPr>
          <p:nvPr>
            <p:ph type="body" idx="1"/>
          </p:nvPr>
        </p:nvSpPr>
        <p:spPr>
          <a:xfrm>
            <a:off x="396000" y="1008831"/>
            <a:ext cx="4513351" cy="3855598"/>
          </a:xfrm>
        </p:spPr>
        <p:txBody>
          <a:bodyPr/>
          <a:lstStyle/>
          <a:p>
            <a:pPr>
              <a:lnSpc>
                <a:spcPct val="114999"/>
              </a:lnSpc>
            </a:pPr>
            <a:r>
              <a:rPr lang="en-US" sz="2800"/>
              <a:t>This guide covers how to write clear, accessible email templates and how to set up an Email Task in a workflow.</a:t>
            </a:r>
            <a:endParaRPr lang="en-US" sz="2400"/>
          </a:p>
          <a:p>
            <a:pPr lvl="1"/>
            <a:r>
              <a:rPr lang="en-US" sz="1800" b="1">
                <a:hlinkClick r:id="rId4"/>
              </a:rPr>
              <a:t>Guide to Setting Up Email Templates and Tasks</a:t>
            </a:r>
            <a:endParaRPr lang="en-US" sz="900"/>
          </a:p>
        </p:txBody>
      </p:sp>
      <p:pic>
        <p:nvPicPr>
          <p:cNvPr id="4" name="Picture 3" descr="Screenshot of the ‘Guide to Setting Up Email Templates and Tasks’ page on dxtraining.iowa.gov, dated Tuesday, August 25, 2026. Tagged with Qualtrics and Qualtrics CX. An ‘On this page’ section lists links including Setting Up an Email Task, Email Template Structure and Best Practices, Voice, Tone, and Accessibility Principles, and Resources.">
            <a:extLst>
              <a:ext uri="{FF2B5EF4-FFF2-40B4-BE49-F238E27FC236}">
                <a16:creationId xmlns:a16="http://schemas.microsoft.com/office/drawing/2014/main" id="{9F779605-CEC4-74BF-B2EB-7BB2ADD1B017}"/>
              </a:ext>
            </a:extLst>
          </p:cNvPr>
          <p:cNvPicPr>
            <a:picLocks noChangeAspect="1"/>
          </p:cNvPicPr>
          <p:nvPr/>
        </p:nvPicPr>
        <p:blipFill>
          <a:blip r:embed="rId5"/>
          <a:stretch>
            <a:fillRect/>
          </a:stretch>
        </p:blipFill>
        <p:spPr>
          <a:xfrm rot="1156843">
            <a:off x="5324663" y="1252828"/>
            <a:ext cx="3214017" cy="2637845"/>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58097436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C18D1-83E3-98E6-0098-E3E83ECF07F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0D9D04-4BE2-9592-BAA2-88FC17532641}"/>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2F80BD31-5D1A-52E8-C63D-79DF40FEB777}"/>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Guide to Creating Great Surveys and Forms for Iowans</a:t>
            </a:r>
          </a:p>
        </p:txBody>
      </p:sp>
      <p:sp>
        <p:nvSpPr>
          <p:cNvPr id="12" name="Text Placeholder 3">
            <a:extLst>
              <a:ext uri="{FF2B5EF4-FFF2-40B4-BE49-F238E27FC236}">
                <a16:creationId xmlns:a16="http://schemas.microsoft.com/office/drawing/2014/main" id="{8B1117D8-8F22-CD06-59C0-C53451A6E5B5}"/>
              </a:ext>
            </a:extLst>
          </p:cNvPr>
          <p:cNvSpPr>
            <a:spLocks noGrp="1"/>
          </p:cNvSpPr>
          <p:nvPr>
            <p:ph type="body" idx="1"/>
          </p:nvPr>
        </p:nvSpPr>
        <p:spPr>
          <a:xfrm>
            <a:off x="396000" y="1092145"/>
            <a:ext cx="5121977" cy="3772283"/>
          </a:xfrm>
        </p:spPr>
        <p:txBody>
          <a:bodyPr/>
          <a:lstStyle/>
          <a:p>
            <a:r>
              <a:rPr lang="en-US" sz="1800"/>
              <a:t>Core build guide covering accessibility, methodology, branding/navigation, and security best practices (help text size, end-of-survey messaging, hyperlink settings, button wording) — plus the Sensitive Number Screening and Protected Data Categories details that feed the review intake form.</a:t>
            </a:r>
          </a:p>
          <a:p>
            <a:r>
              <a:rPr lang="en-US" sz="1600" b="1">
                <a:hlinkClick r:id="rId4"/>
              </a:rPr>
              <a:t>Guide to Creating Great Surveys and Forms for Iowans</a:t>
            </a:r>
            <a:endParaRPr lang="en-US" sz="1600"/>
          </a:p>
        </p:txBody>
      </p:sp>
      <p:pic>
        <p:nvPicPr>
          <p:cNvPr id="4" name="Picture 3" descr="Screenshot of the ‘Guide to Creating Great Surveys and Forms for Iowans’ page on dxtraining.iowa.gov, dated Saturday, October 17, 2026. Tagged with Qualtrics Topics, Qualtrics CX Topics, and Qualtrics Guides and Best Practices Topics. An ‘On this page’ section lists links including Making Great Surveys and Forms for Iowans, Forms vs. Surveys: What’s the Difference?, Accessibility, Methodology, Branding and Navigation, Security, and Thoroughly Review Steps Before Releasing Your Survey.">
            <a:extLst>
              <a:ext uri="{FF2B5EF4-FFF2-40B4-BE49-F238E27FC236}">
                <a16:creationId xmlns:a16="http://schemas.microsoft.com/office/drawing/2014/main" id="{966DC48B-3530-7FEF-0CD7-3F275ACEDEC8}"/>
              </a:ext>
            </a:extLst>
          </p:cNvPr>
          <p:cNvPicPr>
            <a:picLocks noChangeAspect="1"/>
          </p:cNvPicPr>
          <p:nvPr/>
        </p:nvPicPr>
        <p:blipFill>
          <a:blip r:embed="rId5"/>
          <a:srcRect/>
          <a:stretch/>
        </p:blipFill>
        <p:spPr>
          <a:xfrm rot="1156843">
            <a:off x="6126496" y="1421753"/>
            <a:ext cx="2497710" cy="1956091"/>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9146719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E8F80-521F-83D2-9B9A-7F4C1CE482B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8F55BEA-EF58-A029-DE80-CBF984F4A8B4}"/>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C837E7B3-A0C7-4D2D-EEF4-D15B45B7A823}"/>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Critical Guidance for Editing a Published Survey</a:t>
            </a:r>
          </a:p>
        </p:txBody>
      </p:sp>
      <p:sp>
        <p:nvSpPr>
          <p:cNvPr id="12" name="Text Placeholder 3">
            <a:extLst>
              <a:ext uri="{FF2B5EF4-FFF2-40B4-BE49-F238E27FC236}">
                <a16:creationId xmlns:a16="http://schemas.microsoft.com/office/drawing/2014/main" id="{9F9E07A3-D1E9-3AF7-6173-5ACAFC9CB990}"/>
              </a:ext>
            </a:extLst>
          </p:cNvPr>
          <p:cNvSpPr>
            <a:spLocks noGrp="1"/>
          </p:cNvSpPr>
          <p:nvPr>
            <p:ph type="body" idx="1"/>
          </p:nvPr>
        </p:nvSpPr>
        <p:spPr>
          <a:xfrm>
            <a:off x="396000" y="1008831"/>
            <a:ext cx="5121977" cy="3855598"/>
          </a:xfrm>
        </p:spPr>
        <p:txBody>
          <a:bodyPr/>
          <a:lstStyle/>
          <a:p>
            <a:r>
              <a:rPr lang="en-US" sz="1600"/>
              <a:t>Explains which edits are safe to make on a live survey (text fixes, adding questions, hide/unhide, reordering) versus which ones delete or damage already-collected data (changing question type, deleting questions/choices, modifying validation, copy-pasting answer choices) — essential reading before using the new republish process. </a:t>
            </a:r>
          </a:p>
          <a:p>
            <a:pPr lvl="1"/>
            <a:r>
              <a:rPr lang="en-US" sz="1400" b="1">
                <a:hlinkClick r:id="rId4"/>
              </a:rPr>
              <a:t>Critical Guidance for Editing a Published Survey</a:t>
            </a:r>
            <a:endParaRPr lang="en-US" sz="1400"/>
          </a:p>
        </p:txBody>
      </p:sp>
      <p:pic>
        <p:nvPicPr>
          <p:cNvPr id="4" name="Picture 3" descr="Screenshot of the ‘Critical Guidance for Editing a Published Survey’ page on dxtraining.iowa.gov, dated Thursday, September 10, 2026. Tagged with Qualtrics Topics, Qualtrics CX Topics, and Qualtrics Guides and Best Practices Topics. An ‘On this page’ section lists links including Understanding the Risks of Editing a Published Survey, Thoroughly Review Steps Before Releasing Your Survey, Safe Changes That Will Not Affect Your Data, Changes That Will Delete or Damage Your Data, and Additional Resources.">
            <a:extLst>
              <a:ext uri="{FF2B5EF4-FFF2-40B4-BE49-F238E27FC236}">
                <a16:creationId xmlns:a16="http://schemas.microsoft.com/office/drawing/2014/main" id="{D6321DEC-2883-0608-AF38-8DC086DE555F}"/>
              </a:ext>
            </a:extLst>
          </p:cNvPr>
          <p:cNvPicPr>
            <a:picLocks noChangeAspect="1"/>
          </p:cNvPicPr>
          <p:nvPr/>
        </p:nvPicPr>
        <p:blipFill>
          <a:blip r:embed="rId5"/>
          <a:srcRect/>
          <a:stretch/>
        </p:blipFill>
        <p:spPr>
          <a:xfrm rot="1156843">
            <a:off x="6126496" y="1376528"/>
            <a:ext cx="2497710" cy="2046541"/>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610210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AE411-67AB-803C-C0A3-43D81700F5C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453F028-C4D7-CFC5-88B2-01FE9161C12C}"/>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D482F2F2-53E8-3D08-3F51-04385DF2195E}"/>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Branding and Theming a Survey</a:t>
            </a:r>
          </a:p>
        </p:txBody>
      </p:sp>
      <p:sp>
        <p:nvSpPr>
          <p:cNvPr id="12" name="Text Placeholder 3">
            <a:extLst>
              <a:ext uri="{FF2B5EF4-FFF2-40B4-BE49-F238E27FC236}">
                <a16:creationId xmlns:a16="http://schemas.microsoft.com/office/drawing/2014/main" id="{B86D79BE-543D-5AF7-95E7-AE2ED3977A69}"/>
              </a:ext>
            </a:extLst>
          </p:cNvPr>
          <p:cNvSpPr>
            <a:spLocks noGrp="1"/>
          </p:cNvSpPr>
          <p:nvPr>
            <p:ph type="body" idx="1"/>
          </p:nvPr>
        </p:nvSpPr>
        <p:spPr>
          <a:xfrm>
            <a:off x="396000" y="1008831"/>
            <a:ext cx="5121977" cy="3855598"/>
          </a:xfrm>
        </p:spPr>
        <p:txBody>
          <a:bodyPr/>
          <a:lstStyle/>
          <a:p>
            <a:r>
              <a:rPr lang="en-US" sz="2000"/>
              <a:t>Recommended Look and Feel and Survey Options settings for state-branded surveys — correct theme, Next/Back button text, progress bar placement, Heading 1 survey title, back button on, question numbers off, Expert Review on — </a:t>
            </a:r>
            <a:r>
              <a:rPr lang="en-US" sz="2000" b="1"/>
              <a:t>plus how to request a new theme through your agency’s Theme Approver.</a:t>
            </a:r>
          </a:p>
          <a:p>
            <a:pPr lvl="1"/>
            <a:r>
              <a:rPr lang="en-US" sz="1600" b="1">
                <a:hlinkClick r:id="rId4"/>
              </a:rPr>
              <a:t>Guide to Branding and Theming a Survey</a:t>
            </a:r>
            <a:endParaRPr lang="en-US" sz="1600"/>
          </a:p>
        </p:txBody>
      </p:sp>
      <p:pic>
        <p:nvPicPr>
          <p:cNvPr id="4" name="Picture 3" descr="Screenshot of the ‘Guide to Branding and Theming a Survey’ page on dxtraining.iowa.gov, dated Saturday, September 26, 2026. Tagged with Qualtrics Topics, Qualtrics CX Topics, and Qualtrics Guides and Best Practices Topics. An ‘On this page’ section lists links including Why theming matters, Requesting a new theme, Look and Feel: Theme, Qualtrics Look and Feel: General, Qualtrics Look and Feel: Motion, Survey Options: General, and Survey Option: Responses.">
            <a:extLst>
              <a:ext uri="{FF2B5EF4-FFF2-40B4-BE49-F238E27FC236}">
                <a16:creationId xmlns:a16="http://schemas.microsoft.com/office/drawing/2014/main" id="{4A6F0550-CA1A-F8BF-3A92-FDED7680FF68}"/>
              </a:ext>
            </a:extLst>
          </p:cNvPr>
          <p:cNvPicPr>
            <a:picLocks noChangeAspect="1"/>
          </p:cNvPicPr>
          <p:nvPr/>
        </p:nvPicPr>
        <p:blipFill>
          <a:blip r:embed="rId5"/>
          <a:srcRect/>
          <a:stretch/>
        </p:blipFill>
        <p:spPr>
          <a:xfrm rot="1156843">
            <a:off x="6126496" y="1440733"/>
            <a:ext cx="2497710" cy="1918130"/>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8318945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98F02-B2B7-7372-36F1-6E81485191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002D0F4-B78D-56AE-A8F2-D314F8F5B595}"/>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8684D3BB-89D6-B5E1-D716-EC2BCC7E59F4}"/>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Reporting Unidentified or Missed Sensitive Data</a:t>
            </a:r>
          </a:p>
        </p:txBody>
      </p:sp>
      <p:sp>
        <p:nvSpPr>
          <p:cNvPr id="12" name="Text Placeholder 3">
            <a:extLst>
              <a:ext uri="{FF2B5EF4-FFF2-40B4-BE49-F238E27FC236}">
                <a16:creationId xmlns:a16="http://schemas.microsoft.com/office/drawing/2014/main" id="{463E8F6A-ADBA-5224-AA6E-7A039CEF48CC}"/>
              </a:ext>
            </a:extLst>
          </p:cNvPr>
          <p:cNvSpPr>
            <a:spLocks noGrp="1"/>
          </p:cNvSpPr>
          <p:nvPr>
            <p:ph type="body" idx="1"/>
          </p:nvPr>
        </p:nvSpPr>
        <p:spPr>
          <a:xfrm>
            <a:off x="396000" y="1008831"/>
            <a:ext cx="5121977" cy="3855598"/>
          </a:xfrm>
        </p:spPr>
        <p:txBody>
          <a:bodyPr/>
          <a:lstStyle/>
          <a:p>
            <a:r>
              <a:rPr lang="en-US" sz="1600"/>
              <a:t>What to do when sensitive data slips past review — report it yourself via ServiceDesk Plus or get notified if the team’s audit catches it first, either way you get an exception-list grace period and a short follow-up meeting, plus how to locate flagged responses using the </a:t>
            </a:r>
            <a:r>
              <a:rPr lang="en-US" sz="1600" err="1"/>
              <a:t>Q_DataPolicyViolations</a:t>
            </a:r>
            <a:r>
              <a:rPr lang="en-US" sz="1600"/>
              <a:t> column; notes a redaction alert system is in scoping, not live yet.</a:t>
            </a:r>
          </a:p>
          <a:p>
            <a:pPr lvl="1"/>
            <a:r>
              <a:rPr lang="en-US" sz="1300" b="1">
                <a:hlinkClick r:id="rId4"/>
              </a:rPr>
              <a:t>Guide to Reporting Unidentified or Missed Sensitive Data</a:t>
            </a:r>
            <a:endParaRPr lang="en-US" sz="1300"/>
          </a:p>
        </p:txBody>
      </p:sp>
      <p:pic>
        <p:nvPicPr>
          <p:cNvPr id="4" name="Picture 3" descr="Screenshot of the ‘Guide to Reporting Unidentified or Missed Sensitive Data’ page on dxtraining.iowa.gov, dated Thursday, October 22, 2026. Tagged with Qualtrics Topics, Qualtrics CX Topics, and Qualtrics Guides and Best Practices Topics. An ‘On this page’ section lists links including Heads Up, Why This Policy Exists, What Is the Sensitive Data Policy?, Important Note, If You Find It First, If We Find It First, What Happens After, Want to Learn More? Find Out What’s Going On, and An Alert System Is on the Way.">
            <a:extLst>
              <a:ext uri="{FF2B5EF4-FFF2-40B4-BE49-F238E27FC236}">
                <a16:creationId xmlns:a16="http://schemas.microsoft.com/office/drawing/2014/main" id="{B64DE1EB-C4A8-247D-0D84-C794466EF18B}"/>
              </a:ext>
            </a:extLst>
          </p:cNvPr>
          <p:cNvPicPr>
            <a:picLocks noChangeAspect="1"/>
          </p:cNvPicPr>
          <p:nvPr/>
        </p:nvPicPr>
        <p:blipFill>
          <a:blip r:embed="rId5"/>
          <a:srcRect/>
          <a:stretch/>
        </p:blipFill>
        <p:spPr>
          <a:xfrm rot="1156843">
            <a:off x="5833625" y="1623279"/>
            <a:ext cx="2904797" cy="2470488"/>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7311039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20A43-61CC-3ED4-A88A-80998DEA101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AF10857-FB58-D5CC-4DD9-454ED4AE3C99}"/>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A28A6AD9-5272-42DF-44E5-96A7DF57F20C}"/>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Participant Quick Start Guide</a:t>
            </a:r>
          </a:p>
        </p:txBody>
      </p:sp>
      <p:sp>
        <p:nvSpPr>
          <p:cNvPr id="12" name="Text Placeholder 3">
            <a:extLst>
              <a:ext uri="{FF2B5EF4-FFF2-40B4-BE49-F238E27FC236}">
                <a16:creationId xmlns:a16="http://schemas.microsoft.com/office/drawing/2014/main" id="{55CC8022-0E5C-553A-2C4B-8C3B791B8EBE}"/>
              </a:ext>
            </a:extLst>
          </p:cNvPr>
          <p:cNvSpPr>
            <a:spLocks noGrp="1"/>
          </p:cNvSpPr>
          <p:nvPr>
            <p:ph type="body" idx="1"/>
          </p:nvPr>
        </p:nvSpPr>
        <p:spPr>
          <a:xfrm>
            <a:off x="396000" y="1008831"/>
            <a:ext cx="4769969" cy="3855598"/>
          </a:xfrm>
        </p:spPr>
        <p:txBody>
          <a:bodyPr/>
          <a:lstStyle/>
          <a:p>
            <a:r>
              <a:rPr lang="en-US" sz="2000"/>
              <a:t>Covers what the Participant user type can do in Qualtrics CX — view ticket-related survey data, view CX dashboards, and process tickets — plus a link to log-in instructions and a short tutorial video.</a:t>
            </a:r>
          </a:p>
          <a:p>
            <a:pPr lvl="1"/>
            <a:r>
              <a:rPr lang="en-US" sz="2000" b="1">
                <a:hlinkClick r:id="rId4"/>
              </a:rPr>
              <a:t>Participant Quick Start Guide</a:t>
            </a:r>
            <a:endParaRPr lang="en-US" sz="2000"/>
          </a:p>
        </p:txBody>
      </p:sp>
      <p:pic>
        <p:nvPicPr>
          <p:cNvPr id="4" name="Picture 3" descr="Screenshot of the ‘Participant Quick Start Guide’ page on dxtraining.iowa.gov, dated Thursday, September 10, 2026. Tagged with Qualtrics Topics, Qualtrics CX Topics, and Qualtrics Guides and Best Practices Topics. An ‘On this page’ section lists links including How Do I Log In?, What You Can Do as a Participant, and Quick Start Tutorial.">
            <a:extLst>
              <a:ext uri="{FF2B5EF4-FFF2-40B4-BE49-F238E27FC236}">
                <a16:creationId xmlns:a16="http://schemas.microsoft.com/office/drawing/2014/main" id="{8EF3CBF8-E1D3-A9D4-F7DE-FC4F37B6938F}"/>
              </a:ext>
            </a:extLst>
          </p:cNvPr>
          <p:cNvPicPr>
            <a:picLocks noChangeAspect="1"/>
          </p:cNvPicPr>
          <p:nvPr/>
        </p:nvPicPr>
        <p:blipFill>
          <a:blip r:embed="rId5"/>
          <a:srcRect/>
          <a:stretch/>
        </p:blipFill>
        <p:spPr>
          <a:xfrm rot="1156843">
            <a:off x="5595881" y="1528451"/>
            <a:ext cx="3012867" cy="2179278"/>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38344699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F893F-F810-CB37-0971-04275DFAD04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7A4AC25-D1C4-01BC-909E-B00019EC1C22}"/>
              </a:ext>
            </a:extLst>
          </p:cNvPr>
          <p:cNvSpPr txBox="1"/>
          <p:nvPr/>
        </p:nvSpPr>
        <p:spPr>
          <a:xfrm>
            <a:off x="1" y="0"/>
            <a:ext cx="9144000" cy="27699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extLst>
                    <a:ext uri="{A12FA001-AC4F-418D-AE19-62706E023703}">
                      <ahyp:hlinkClr xmlns:ahyp="http://schemas.microsoft.com/office/drawing/2018/hyperlinkcolor" val="tx"/>
                    </a:ext>
                  </a:extLst>
                </a:hlinkClick>
              </a:rPr>
              <a:t>Qualtrics Guides and Best Practices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F3001B30-DB5B-505C-62F0-BFDE1D012EBD}"/>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Best Practices for Survey Rating Scales</a:t>
            </a:r>
          </a:p>
        </p:txBody>
      </p:sp>
      <p:sp>
        <p:nvSpPr>
          <p:cNvPr id="12" name="Text Placeholder 3">
            <a:extLst>
              <a:ext uri="{FF2B5EF4-FFF2-40B4-BE49-F238E27FC236}">
                <a16:creationId xmlns:a16="http://schemas.microsoft.com/office/drawing/2014/main" id="{E72B2D25-A63B-68E1-36F7-BDE89387D49B}"/>
              </a:ext>
            </a:extLst>
          </p:cNvPr>
          <p:cNvSpPr>
            <a:spLocks noGrp="1"/>
          </p:cNvSpPr>
          <p:nvPr>
            <p:ph type="body" idx="1"/>
          </p:nvPr>
        </p:nvSpPr>
        <p:spPr>
          <a:xfrm>
            <a:off x="396000" y="1008831"/>
            <a:ext cx="4480197" cy="3855598"/>
          </a:xfrm>
        </p:spPr>
        <p:txBody>
          <a:bodyPr/>
          <a:lstStyle/>
          <a:p>
            <a:r>
              <a:rPr lang="en-US" sz="1800"/>
              <a:t>Guidance for 5-point labeled scales — use text labels over numbers, an odd number of points for a true neutral midpoint, display negative-to-positive so Recode Values and Top Two Box scoring stay accurate, and place any Don’t Know/N/A option last and excluded from analysis. </a:t>
            </a:r>
          </a:p>
          <a:p>
            <a:pPr lvl="1"/>
            <a:r>
              <a:rPr lang="en-US" sz="1400" b="1">
                <a:hlinkClick r:id="rId4"/>
              </a:rPr>
              <a:t>Best Practices for Survey Rating Scales</a:t>
            </a:r>
            <a:endParaRPr lang="en-US" sz="1400"/>
          </a:p>
        </p:txBody>
      </p:sp>
      <p:pic>
        <p:nvPicPr>
          <p:cNvPr id="4" name="Picture 3" descr="Table of 5-point rating scale label sets, grouped by Bottom Two Box, Middle Box, and Top Two Box. Rows show label options by scale type: Quality/Experience (Poor to Excellent), Likelihood Scale (Not at all likely to Extremely likely), Custom to Concept (Not at all &lt;XXX&gt; to Extremely &lt;XXX&gt;), Agreement - Bipolar (Strongly disagree to Strongly agree), Satisfaction Bipolar (Very dissatisfied to Extremely satisfied), Satisfaction Unipolar (Not at all satisfied to Extremely satisfied), and Competitive Relative (Much worse to Much better).">
            <a:extLst>
              <a:ext uri="{FF2B5EF4-FFF2-40B4-BE49-F238E27FC236}">
                <a16:creationId xmlns:a16="http://schemas.microsoft.com/office/drawing/2014/main" id="{C55A7EAE-4A55-53CB-2136-3B13D0AD20C9}"/>
              </a:ext>
            </a:extLst>
          </p:cNvPr>
          <p:cNvPicPr>
            <a:picLocks noChangeAspect="1"/>
          </p:cNvPicPr>
          <p:nvPr/>
        </p:nvPicPr>
        <p:blipFill>
          <a:blip r:embed="rId5"/>
          <a:srcRect/>
          <a:stretch/>
        </p:blipFill>
        <p:spPr>
          <a:xfrm>
            <a:off x="5134014" y="1008831"/>
            <a:ext cx="3747903" cy="1793069"/>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pic>
        <p:nvPicPr>
          <p:cNvPr id="2" name="Picture 1" descr="Screenshot of a ‘Survey Methodology’ resource card, noting the scale-ordering, recode-value, and N/A guidance comes from an internal CX training session, with a link to the Qualtrics CX Survey Methodology Video and a downloadable Survey Methodology PowerPoint file (5.49 MB)">
            <a:extLst>
              <a:ext uri="{FF2B5EF4-FFF2-40B4-BE49-F238E27FC236}">
                <a16:creationId xmlns:a16="http://schemas.microsoft.com/office/drawing/2014/main" id="{CB7E2DC7-DECD-6FEF-7B9E-EA79E507537F}"/>
              </a:ext>
            </a:extLst>
          </p:cNvPr>
          <p:cNvPicPr>
            <a:picLocks noChangeAspect="1"/>
          </p:cNvPicPr>
          <p:nvPr/>
        </p:nvPicPr>
        <p:blipFill>
          <a:blip r:embed="rId6"/>
          <a:srcRect/>
          <a:stretch/>
        </p:blipFill>
        <p:spPr>
          <a:xfrm>
            <a:off x="5134014" y="3235887"/>
            <a:ext cx="3770930" cy="1678161"/>
          </a:xfrm>
          <a:prstGeom prst="rect">
            <a:avLst/>
          </a:prstGeom>
          <a:solidFill>
            <a:schemeClr val="accent3"/>
          </a:solidFill>
          <a:ln w="190500" cap="sq">
            <a:solidFill>
              <a:schemeClr val="accent3"/>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40316817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C1CBF-F31F-6D6B-A5B8-779D6BD5DF5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7F790D5-B68B-7479-F283-AD77D3A24B32}"/>
              </a:ext>
            </a:extLst>
          </p:cNvPr>
          <p:cNvSpPr>
            <a:spLocks noGrp="1"/>
          </p:cNvSpPr>
          <p:nvPr>
            <p:ph type="ctrTitle"/>
          </p:nvPr>
        </p:nvSpPr>
        <p:spPr/>
        <p:txBody>
          <a:bodyPr/>
          <a:lstStyle/>
          <a:p>
            <a:r>
              <a:rPr lang="en-US"/>
              <a:t>Support Options</a:t>
            </a:r>
          </a:p>
        </p:txBody>
      </p:sp>
      <p:sp>
        <p:nvSpPr>
          <p:cNvPr id="6" name="Subtitle 5">
            <a:extLst>
              <a:ext uri="{FF2B5EF4-FFF2-40B4-BE49-F238E27FC236}">
                <a16:creationId xmlns:a16="http://schemas.microsoft.com/office/drawing/2014/main" id="{8CEB4BD4-8F43-32C7-0F5D-3C6FD6305497}"/>
              </a:ext>
            </a:extLst>
          </p:cNvPr>
          <p:cNvSpPr>
            <a:spLocks noGrp="1"/>
          </p:cNvSpPr>
          <p:nvPr>
            <p:ph type="subTitle" idx="1"/>
          </p:nvPr>
        </p:nvSpPr>
        <p:spPr/>
        <p:txBody>
          <a:bodyPr/>
          <a:lstStyle/>
          <a:p>
            <a:r>
              <a:rPr lang="en-US"/>
              <a:t>Many opportunities to learn and connect</a:t>
            </a:r>
          </a:p>
        </p:txBody>
      </p:sp>
    </p:spTree>
    <p:extLst>
      <p:ext uri="{BB962C8B-B14F-4D97-AF65-F5344CB8AC3E}">
        <p14:creationId xmlns:p14="http://schemas.microsoft.com/office/powerpoint/2010/main" val="2694630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03C87-A49E-A815-AA90-B6A343A1E49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12BE333-60F9-441A-37A0-DBE4B55E7F98}"/>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Office Hours and Training Classes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C003C9B3-31DB-752A-7995-75ED339AFA72}"/>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Qualtrics CX Dashboard 101 Training</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3D654188-E18C-5002-8F02-A57C290A12AF}"/>
              </a:ext>
            </a:extLst>
          </p:cNvPr>
          <p:cNvSpPr>
            <a:spLocks noGrp="1"/>
          </p:cNvSpPr>
          <p:nvPr>
            <p:ph type="body" idx="1"/>
          </p:nvPr>
        </p:nvSpPr>
        <p:spPr>
          <a:xfrm>
            <a:off x="396000" y="1008831"/>
            <a:ext cx="4480197" cy="3855598"/>
          </a:xfrm>
        </p:spPr>
        <p:txBody>
          <a:bodyPr/>
          <a:lstStyle/>
          <a:p>
            <a:r>
              <a:rPr lang="en-US" sz="1300"/>
              <a:t>This beginner-friendly training will cover:</a:t>
            </a:r>
          </a:p>
          <a:p>
            <a:pPr lvl="1"/>
            <a:r>
              <a:rPr lang="en-US" sz="1300"/>
              <a:t>Navigating the dashboard builder interface</a:t>
            </a:r>
          </a:p>
          <a:p>
            <a:pPr lvl="1"/>
            <a:r>
              <a:rPr lang="en-US" sz="1300"/>
              <a:t>Core dashboard tools and widget types</a:t>
            </a:r>
          </a:p>
          <a:p>
            <a:pPr lvl="1"/>
            <a:r>
              <a:rPr lang="en-US" sz="1300"/>
              <a:t>Connecting your survey data to a dashboard</a:t>
            </a:r>
          </a:p>
          <a:p>
            <a:pPr lvl="1"/>
            <a:r>
              <a:rPr lang="en-US" sz="1300"/>
              <a:t>Customizing and organizing pages and widgets</a:t>
            </a:r>
          </a:p>
          <a:p>
            <a:pPr lvl="1"/>
            <a:r>
              <a:rPr lang="en-US" sz="1300"/>
              <a:t>Sharing a dashboard and managing who can view it</a:t>
            </a:r>
          </a:p>
          <a:p>
            <a:r>
              <a:rPr lang="en-US" sz="1300" b="1"/>
              <a:t>Day: </a:t>
            </a:r>
            <a:r>
              <a:rPr lang="en-US" sz="1300"/>
              <a:t>Thursday, November 12, 2026</a:t>
            </a:r>
          </a:p>
          <a:p>
            <a:r>
              <a:rPr lang="en-US" sz="1300" b="1"/>
              <a:t>Time:</a:t>
            </a:r>
            <a:r>
              <a:rPr lang="en-US" sz="1300"/>
              <a:t> 1:00 p.m. to 3:00 p.m.</a:t>
            </a:r>
          </a:p>
          <a:p>
            <a:pPr lvl="1"/>
            <a:r>
              <a:rPr lang="en-US" sz="1300" b="1">
                <a:hlinkClick r:id="rId4"/>
              </a:rPr>
              <a:t>Qualtrics CX Dashboard 101 Training</a:t>
            </a:r>
            <a:endParaRPr lang="en-US" sz="1300"/>
          </a:p>
        </p:txBody>
      </p:sp>
      <p:pic>
        <p:nvPicPr>
          <p:cNvPr id="6" name="Picture 5" descr="A screen shot of CX Dashboard Training 101">
            <a:extLst>
              <a:ext uri="{FF2B5EF4-FFF2-40B4-BE49-F238E27FC236}">
                <a16:creationId xmlns:a16="http://schemas.microsoft.com/office/drawing/2014/main" id="{CC045950-F700-13C1-5455-8C0BC95CD3E3}"/>
              </a:ext>
            </a:extLst>
          </p:cNvPr>
          <p:cNvPicPr>
            <a:picLocks noChangeAspect="1"/>
          </p:cNvPicPr>
          <p:nvPr/>
        </p:nvPicPr>
        <p:blipFill>
          <a:blip r:embed="rId5"/>
          <a:srcRect/>
          <a:stretch/>
        </p:blipFill>
        <p:spPr>
          <a:xfrm rot="1156843">
            <a:off x="5135248" y="1805702"/>
            <a:ext cx="3547516" cy="1816459"/>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7121318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4E85D-8920-2D1F-FE72-9067C1AC71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235B1D5-516E-C2B6-6086-79C88C2E89A6}"/>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Office Hours and Training Classes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530FE004-B7BE-4255-BB6A-BB601ABA1A51}"/>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28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Loop and Merge, Display Logic, Block Branching, and Skip Logic Best Practices</a:t>
            </a:r>
          </a:p>
        </p:txBody>
      </p:sp>
      <p:sp>
        <p:nvSpPr>
          <p:cNvPr id="12" name="Text Placeholder 3">
            <a:extLst>
              <a:ext uri="{FF2B5EF4-FFF2-40B4-BE49-F238E27FC236}">
                <a16:creationId xmlns:a16="http://schemas.microsoft.com/office/drawing/2014/main" id="{9FF4D55C-8EF4-96E4-489A-9605A3150C09}"/>
              </a:ext>
            </a:extLst>
          </p:cNvPr>
          <p:cNvSpPr>
            <a:spLocks noGrp="1"/>
          </p:cNvSpPr>
          <p:nvPr>
            <p:ph type="body" idx="1"/>
          </p:nvPr>
        </p:nvSpPr>
        <p:spPr>
          <a:xfrm>
            <a:off x="396000" y="1008831"/>
            <a:ext cx="4480197" cy="3855598"/>
          </a:xfrm>
        </p:spPr>
        <p:txBody>
          <a:bodyPr/>
          <a:lstStyle/>
          <a:p>
            <a:r>
              <a:rPr lang="en-US" sz="1050" b="1"/>
              <a:t>Survey Logic Best Practices</a:t>
            </a:r>
          </a:p>
          <a:p>
            <a:r>
              <a:rPr lang="en-US" sz="1050"/>
              <a:t>This training will cover:</a:t>
            </a:r>
          </a:p>
          <a:p>
            <a:pPr lvl="0"/>
            <a:r>
              <a:rPr lang="en-US" sz="1050" b="1"/>
              <a:t>Skip Logic:</a:t>
            </a:r>
            <a:r>
              <a:rPr lang="en-US" sz="1050"/>
              <a:t> Jumping a participant past questions that no longer apply, based on an earlier answer</a:t>
            </a:r>
          </a:p>
          <a:p>
            <a:pPr lvl="0"/>
            <a:r>
              <a:rPr lang="en-US" sz="1050" b="1"/>
              <a:t>Display Logic:</a:t>
            </a:r>
            <a:r>
              <a:rPr lang="en-US" sz="1050"/>
              <a:t> Showing or hiding a question, page, or specific answer choices based on conditions you set</a:t>
            </a:r>
          </a:p>
          <a:p>
            <a:pPr lvl="0"/>
            <a:r>
              <a:rPr lang="en-US" sz="1050" b="1"/>
              <a:t>Loop and Merge:</a:t>
            </a:r>
            <a:r>
              <a:rPr lang="en-US" sz="1050"/>
              <a:t> Repeating a block multiple times for the same respondent, often paired with Display Logic to control what shows in each pass</a:t>
            </a:r>
          </a:p>
          <a:p>
            <a:pPr lvl="0"/>
            <a:r>
              <a:rPr lang="en-US" sz="1050" b="1"/>
              <a:t>Branch Logic:</a:t>
            </a:r>
            <a:r>
              <a:rPr lang="en-US" sz="1050"/>
              <a:t> Sending a respondent down a different path through entire blocks in the Survey Flow, not just individual questions</a:t>
            </a:r>
          </a:p>
          <a:p>
            <a:pPr lvl="0"/>
            <a:r>
              <a:rPr lang="en-US" sz="1050" b="1"/>
              <a:t>Day:</a:t>
            </a:r>
            <a:r>
              <a:rPr lang="en-US" sz="1050"/>
              <a:t> Tuesday, December 8, 2026</a:t>
            </a:r>
          </a:p>
          <a:p>
            <a:pPr lvl="0"/>
            <a:r>
              <a:rPr lang="en-US" sz="1050" b="1"/>
              <a:t>Time:</a:t>
            </a:r>
            <a:r>
              <a:rPr lang="en-US" sz="1050"/>
              <a:t> 10:00 a.m. to 11:00 a.m.</a:t>
            </a:r>
          </a:p>
          <a:p>
            <a:pPr lvl="1"/>
            <a:r>
              <a:rPr lang="en-US" sz="1050" b="1">
                <a:hlinkClick r:id="rId4"/>
              </a:rPr>
              <a:t>Loop and Merge, Display Logic, Block Branching, and Skip Logic Best Practices</a:t>
            </a:r>
            <a:endParaRPr lang="en-US" sz="1050"/>
          </a:p>
        </p:txBody>
      </p:sp>
      <p:pic>
        <p:nvPicPr>
          <p:cNvPr id="6" name="Picture 5" descr="A Screenshot of the Loop and Merge Training">
            <a:extLst>
              <a:ext uri="{FF2B5EF4-FFF2-40B4-BE49-F238E27FC236}">
                <a16:creationId xmlns:a16="http://schemas.microsoft.com/office/drawing/2014/main" id="{EC2F89B8-E6D4-4CBD-C0F2-E9C4270B9DD8}"/>
              </a:ext>
            </a:extLst>
          </p:cNvPr>
          <p:cNvPicPr>
            <a:picLocks noChangeAspect="1"/>
          </p:cNvPicPr>
          <p:nvPr/>
        </p:nvPicPr>
        <p:blipFill>
          <a:blip r:embed="rId5"/>
          <a:srcRect/>
          <a:stretch/>
        </p:blipFill>
        <p:spPr>
          <a:xfrm rot="1156843">
            <a:off x="5135248" y="1853212"/>
            <a:ext cx="3547516" cy="1721439"/>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6531458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E3E02-A1E5-3272-BD4E-E81976AAFDB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89DEA7-A80C-F485-D6E5-1E018C3CA84E}"/>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Office Hours and Training Classes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41042499-08AF-5627-860A-2A62F5A5E441}"/>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Tuesdays with Qualtrics: New Release Spotlight</a:t>
            </a:r>
          </a:p>
        </p:txBody>
      </p:sp>
      <p:sp>
        <p:nvSpPr>
          <p:cNvPr id="12" name="Text Placeholder 3">
            <a:extLst>
              <a:ext uri="{FF2B5EF4-FFF2-40B4-BE49-F238E27FC236}">
                <a16:creationId xmlns:a16="http://schemas.microsoft.com/office/drawing/2014/main" id="{7B1B39BA-07EB-4821-EB52-3FC3A165DB63}"/>
              </a:ext>
            </a:extLst>
          </p:cNvPr>
          <p:cNvSpPr>
            <a:spLocks noGrp="1"/>
          </p:cNvSpPr>
          <p:nvPr>
            <p:ph type="body" idx="1"/>
          </p:nvPr>
        </p:nvSpPr>
        <p:spPr>
          <a:xfrm>
            <a:off x="396000" y="1008831"/>
            <a:ext cx="4480197" cy="3855598"/>
          </a:xfrm>
        </p:spPr>
        <p:txBody>
          <a:bodyPr/>
          <a:lstStyle/>
          <a:p>
            <a:r>
              <a:rPr lang="en-US" sz="1800"/>
              <a:t>Join our monthly training session to see the newest Qualtrics product releases in action. This demonstration portion of the session is recorded and focuses on walking through features launched in the previous month so you can stay up to date on what's new and how to use it.</a:t>
            </a:r>
          </a:p>
          <a:p>
            <a:pPr lvl="1"/>
            <a:r>
              <a:rPr lang="en-US" sz="1600" b="1">
                <a:hlinkClick r:id="rId4"/>
              </a:rPr>
              <a:t>Tuesdays with Qualtrics: New Release Spotlight</a:t>
            </a:r>
            <a:endParaRPr lang="en-US" sz="1600"/>
          </a:p>
        </p:txBody>
      </p:sp>
      <p:pic>
        <p:nvPicPr>
          <p:cNvPr id="6" name="Picture 5" descr="Screenshot of ‘Event Details’ for ‘Tuesdays with Qualtrics: New Release Spotlight,’ a monthly training session on newest Qualtrics product releases, recorded, held the 2nd Tuesday of each month from 10:00-10:30 a.m. Lists upcoming dates November 10, 2026 and December 8, 2026, with a date range of September 8, 2026 to December 8, 2026, excluding holidays.">
            <a:extLst>
              <a:ext uri="{FF2B5EF4-FFF2-40B4-BE49-F238E27FC236}">
                <a16:creationId xmlns:a16="http://schemas.microsoft.com/office/drawing/2014/main" id="{9E49319C-A589-9FD9-D58E-DFEA4C92CA59}"/>
              </a:ext>
            </a:extLst>
          </p:cNvPr>
          <p:cNvPicPr>
            <a:picLocks noChangeAspect="1"/>
          </p:cNvPicPr>
          <p:nvPr/>
        </p:nvPicPr>
        <p:blipFill>
          <a:blip r:embed="rId5"/>
          <a:srcRect/>
          <a:stretch/>
        </p:blipFill>
        <p:spPr>
          <a:xfrm rot="1156843">
            <a:off x="5135248" y="1391018"/>
            <a:ext cx="3547516" cy="2645827"/>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245391120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B47D9-C80C-EC52-630E-CA80F8FF223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56F6039-E0AF-30D1-05B1-272999E1875D}"/>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Office Hours and Training Classes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CCFE3832-0B33-FB0A-9647-9C14C32AF766}"/>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Bi-Weekly Office Hours</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1B3DCD7C-9D94-6FFE-5132-6FC9E4C1DA0F}"/>
              </a:ext>
            </a:extLst>
          </p:cNvPr>
          <p:cNvSpPr>
            <a:spLocks noGrp="1"/>
          </p:cNvSpPr>
          <p:nvPr>
            <p:ph type="body" idx="1"/>
          </p:nvPr>
        </p:nvSpPr>
        <p:spPr>
          <a:xfrm>
            <a:off x="396000" y="1008831"/>
            <a:ext cx="4480197" cy="3855598"/>
          </a:xfrm>
        </p:spPr>
        <p:txBody>
          <a:bodyPr/>
          <a:lstStyle/>
          <a:p>
            <a:pPr marL="0" lvl="0" indent="0">
              <a:buNone/>
            </a:pPr>
            <a:r>
              <a:rPr lang="en-US" sz="1800"/>
              <a:t>Join us </a:t>
            </a:r>
            <a:r>
              <a:rPr lang="en-US" sz="1800" b="1" u="sng">
                <a:solidFill>
                  <a:schemeClr val="hlink"/>
                </a:solidFill>
                <a:hlinkClick r:id="rId4"/>
              </a:rPr>
              <a:t>Tuesday</a:t>
            </a:r>
            <a:r>
              <a:rPr lang="en-US" sz="1800"/>
              <a:t> and </a:t>
            </a:r>
            <a:r>
              <a:rPr lang="en-US" sz="1800" b="1" u="sng">
                <a:solidFill>
                  <a:schemeClr val="hlink"/>
                </a:solidFill>
                <a:hlinkClick r:id="rId5"/>
              </a:rPr>
              <a:t>Thursday</a:t>
            </a:r>
            <a:endParaRPr lang="en-US" sz="1800" b="1"/>
          </a:p>
        </p:txBody>
      </p:sp>
      <p:pic>
        <p:nvPicPr>
          <p:cNvPr id="3" name="Picture 2" descr="Screenshot of ‘Qualtrics Office Hours’ details for Tuesday sessions, with arrows highlighting Day: Tuesday and Time: 10:00-10:30 a.m. (excluding holidays). Format: virtual session via Microsoft Teams, with Join Information including a meeting ID and passcode. Notes that Office Hours will not be recorded">
            <a:extLst>
              <a:ext uri="{FF2B5EF4-FFF2-40B4-BE49-F238E27FC236}">
                <a16:creationId xmlns:a16="http://schemas.microsoft.com/office/drawing/2014/main" id="{862C2901-2523-88FB-1B92-282B60E28C04}"/>
              </a:ext>
            </a:extLst>
          </p:cNvPr>
          <p:cNvPicPr>
            <a:picLocks noChangeAspect="1"/>
          </p:cNvPicPr>
          <p:nvPr/>
        </p:nvPicPr>
        <p:blipFill>
          <a:blip r:embed="rId6"/>
          <a:stretch>
            <a:fillRect/>
          </a:stretch>
        </p:blipFill>
        <p:spPr>
          <a:xfrm>
            <a:off x="396092" y="1477418"/>
            <a:ext cx="3670217" cy="3544892"/>
          </a:xfrm>
          <a:prstGeom prst="rect">
            <a:avLst/>
          </a:prstGeom>
        </p:spPr>
      </p:pic>
      <p:pic>
        <p:nvPicPr>
          <p:cNvPr id="8" name="Picture 7" descr="Screenshot of ‘Qualtrics Office Hours’ details for Thursday sessions, with arrows highlighting Day: Thursday and Time: 1:00-1:30 p.m. (excluding holidays). Format: virtual session via Microsoft Teams, with Join Information including a meeting ID and passcode. Notes that Office Hours will not be recorded.">
            <a:extLst>
              <a:ext uri="{FF2B5EF4-FFF2-40B4-BE49-F238E27FC236}">
                <a16:creationId xmlns:a16="http://schemas.microsoft.com/office/drawing/2014/main" id="{7DAF7195-1074-07BB-77F0-E30C78E3B0CA}"/>
              </a:ext>
            </a:extLst>
          </p:cNvPr>
          <p:cNvPicPr>
            <a:picLocks noChangeAspect="1"/>
          </p:cNvPicPr>
          <p:nvPr/>
        </p:nvPicPr>
        <p:blipFill>
          <a:blip r:embed="rId7"/>
          <a:stretch>
            <a:fillRect/>
          </a:stretch>
        </p:blipFill>
        <p:spPr>
          <a:xfrm>
            <a:off x="4615640" y="1471269"/>
            <a:ext cx="3572395" cy="3545468"/>
          </a:xfrm>
          <a:prstGeom prst="rect">
            <a:avLst/>
          </a:prstGeom>
        </p:spPr>
      </p:pic>
      <p:sp>
        <p:nvSpPr>
          <p:cNvPr id="9" name="Rectangle 8">
            <a:extLst>
              <a:ext uri="{FF2B5EF4-FFF2-40B4-BE49-F238E27FC236}">
                <a16:creationId xmlns:a16="http://schemas.microsoft.com/office/drawing/2014/main" id="{DEAEDEB2-F3FF-F616-A304-EDFE431BCAFF}"/>
              </a:ext>
              <a:ext uri="{C183D7F6-B498-43B3-948B-1728B52AA6E4}">
                <adec:decorative xmlns:adec="http://schemas.microsoft.com/office/drawing/2017/decorative" val="1"/>
              </a:ext>
            </a:extLst>
          </p:cNvPr>
          <p:cNvSpPr/>
          <p:nvPr/>
        </p:nvSpPr>
        <p:spPr>
          <a:xfrm>
            <a:off x="867737" y="2282456"/>
            <a:ext cx="2520505" cy="1346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ED2D30-99E6-A345-10DF-8EE6C9D430A4}"/>
              </a:ext>
              <a:ext uri="{C183D7F6-B498-43B3-948B-1728B52AA6E4}">
                <adec:decorative xmlns:adec="http://schemas.microsoft.com/office/drawing/2017/decorative" val="1"/>
              </a:ext>
            </a:extLst>
          </p:cNvPr>
          <p:cNvSpPr/>
          <p:nvPr/>
        </p:nvSpPr>
        <p:spPr>
          <a:xfrm>
            <a:off x="5003803" y="2282456"/>
            <a:ext cx="2520505" cy="1346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70393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7EA84-EE1F-4D7D-426F-3A30774145D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4D9F13F-1E83-9FCA-53CB-8665A7FE1090}"/>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Training and Support</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DCB0EB3E-EDAD-E227-ED7B-9429A231C8B1}"/>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Qualtrics CX Support and Strategy - Expert 1:1 Session</a:t>
            </a:r>
          </a:p>
        </p:txBody>
      </p:sp>
      <p:sp>
        <p:nvSpPr>
          <p:cNvPr id="12" name="Text Placeholder 3">
            <a:extLst>
              <a:ext uri="{FF2B5EF4-FFF2-40B4-BE49-F238E27FC236}">
                <a16:creationId xmlns:a16="http://schemas.microsoft.com/office/drawing/2014/main" id="{0E30CBDA-3393-38D3-70B6-A2C2BFDCBC83}"/>
              </a:ext>
            </a:extLst>
          </p:cNvPr>
          <p:cNvSpPr>
            <a:spLocks noGrp="1"/>
          </p:cNvSpPr>
          <p:nvPr>
            <p:ph type="body" idx="1"/>
          </p:nvPr>
        </p:nvSpPr>
        <p:spPr>
          <a:xfrm>
            <a:off x="396000" y="1008831"/>
            <a:ext cx="4480197" cy="3855598"/>
          </a:xfrm>
        </p:spPr>
        <p:txBody>
          <a:bodyPr/>
          <a:lstStyle/>
          <a:p>
            <a:r>
              <a:rPr lang="en-US" sz="2400"/>
              <a:t>Book a dedicated 30-minute session with the Qualtrics CX team to receive tailored support.</a:t>
            </a:r>
          </a:p>
          <a:p>
            <a:pPr lvl="1"/>
            <a:r>
              <a:rPr lang="en-US" sz="2000" b="1">
                <a:hlinkClick r:id="rId4"/>
              </a:rPr>
              <a:t>Qualtrics CX Support and Strategy - Expert 1:1 Session</a:t>
            </a:r>
            <a:endParaRPr lang="en-US" sz="2000"/>
          </a:p>
        </p:txBody>
      </p:sp>
      <p:pic>
        <p:nvPicPr>
          <p:cNvPr id="6" name="Picture 5" descr="Screenshot of a Qualtrics scheduling page titled ‘Qualtrics CX Support &amp; Strategy – Expert 1:1 Session,’ showing a booking card for a dedicated 30-minute meeting with a ‘Read more’ link">
            <a:extLst>
              <a:ext uri="{FF2B5EF4-FFF2-40B4-BE49-F238E27FC236}">
                <a16:creationId xmlns:a16="http://schemas.microsoft.com/office/drawing/2014/main" id="{4911C431-3BE0-2F40-D88E-305622EC4062}"/>
              </a:ext>
            </a:extLst>
          </p:cNvPr>
          <p:cNvPicPr>
            <a:picLocks noChangeAspect="1"/>
          </p:cNvPicPr>
          <p:nvPr/>
        </p:nvPicPr>
        <p:blipFill>
          <a:blip r:embed="rId5"/>
          <a:srcRect/>
          <a:stretch/>
        </p:blipFill>
        <p:spPr>
          <a:xfrm rot="1156843">
            <a:off x="5167422" y="1423563"/>
            <a:ext cx="3415566" cy="2602738"/>
          </a:xfrm>
          <a:prstGeom prst="rect">
            <a:avLst/>
          </a:prstGeom>
          <a:solidFill>
            <a:srgbClr val="FFFFFF">
              <a:shade val="85000"/>
            </a:srgbClr>
          </a:solidFill>
          <a:ln w="190500" cap="sq">
            <a:solidFill>
              <a:schemeClr val="accent1"/>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14958902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5D8A6-F7B8-6020-A8F4-5FCDDD1E9D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5D40532-D49E-1ADD-C5F2-5963FBA10A44}"/>
              </a:ext>
            </a:extLst>
          </p:cNvPr>
          <p:cNvSpPr txBox="1"/>
          <p:nvPr/>
        </p:nvSpPr>
        <p:spPr>
          <a:xfrm>
            <a:off x="1" y="0"/>
            <a:ext cx="9144000" cy="27699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Training and Support</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FB254235-38BE-21E9-7D43-4CD44688510F}"/>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Self Paced</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sp>
        <p:nvSpPr>
          <p:cNvPr id="8" name="Google Shape;32;p3">
            <a:extLst>
              <a:ext uri="{FF2B5EF4-FFF2-40B4-BE49-F238E27FC236}">
                <a16:creationId xmlns:a16="http://schemas.microsoft.com/office/drawing/2014/main" id="{34AFDBCD-E0BF-D67C-6F2F-BFF4A22C1131}"/>
              </a:ext>
            </a:extLst>
          </p:cNvPr>
          <p:cNvSpPr/>
          <p:nvPr/>
        </p:nvSpPr>
        <p:spPr>
          <a:xfrm>
            <a:off x="205644" y="795752"/>
            <a:ext cx="1986959" cy="1792251"/>
          </a:xfrm>
          <a:prstGeom prst="rect">
            <a:avLst/>
          </a:prstGeom>
          <a:solidFill>
            <a:schemeClr val="bg1"/>
          </a:solidFill>
          <a:ln cap="rnd">
            <a:solidFill>
              <a:schemeClr val="accent2"/>
            </a:solidFill>
            <a:bevel/>
          </a:ln>
          <a:effectLst>
            <a:glow rad="139700">
              <a:srgbClr val="03617A">
                <a:alpha val="40000"/>
              </a:srgbClr>
            </a:glow>
          </a:effectLst>
        </p:spPr>
        <p:txBody>
          <a:bodyPr spcFirstLastPara="1" wrap="square" lIns="91425" tIns="91425" rIns="91425" bIns="91425" anchor="ctr" anchorCtr="0">
            <a:noAutofit/>
          </a:bodyPr>
          <a:lstStyle/>
          <a:p>
            <a:pPr lvl="0" algn="ctr">
              <a:buClr>
                <a:srgbClr val="4D727F"/>
              </a:buClr>
              <a:buSzPts val="1795"/>
            </a:pPr>
            <a:r>
              <a:rPr lang="en-US" sz="1800" b="1">
                <a:solidFill>
                  <a:schemeClr val="dk1"/>
                </a:solidFill>
                <a:latin typeface="Work Sans" pitchFamily="2" charset="0"/>
                <a:ea typeface="Calibri"/>
                <a:cs typeface="Calibri"/>
                <a:sym typeface="Calibri"/>
              </a:rPr>
              <a:t>On-Demand</a:t>
            </a:r>
          </a:p>
          <a:p>
            <a:pPr lvl="0" algn="ctr">
              <a:buClr>
                <a:srgbClr val="4D727F"/>
              </a:buClr>
              <a:buSzPts val="1795"/>
            </a:pPr>
            <a:r>
              <a:rPr lang="en-US" sz="1100">
                <a:solidFill>
                  <a:schemeClr val="dk1"/>
                </a:solidFill>
                <a:latin typeface="Work Sans" pitchFamily="2" charset="0"/>
                <a:ea typeface="Calibri"/>
                <a:cs typeface="Calibri"/>
                <a:sym typeface="Calibri"/>
              </a:rPr>
              <a:t>Access recorded training on a variety of Qualtrics topics - anytime, anywhere, at your own pace.</a:t>
            </a:r>
          </a:p>
          <a:p>
            <a:pPr lvl="0" algn="ctr">
              <a:buClr>
                <a:srgbClr val="4D727F"/>
              </a:buClr>
              <a:buSzPts val="1795"/>
            </a:pPr>
            <a:r>
              <a:rPr lang="en-US" sz="1100" b="1">
                <a:solidFill>
                  <a:srgbClr val="1C5DBA"/>
                </a:solidFill>
                <a:latin typeface="Work Sans"/>
                <a:ea typeface="Calibri"/>
                <a:cs typeface="Calibri"/>
                <a:sym typeface="Calibri"/>
                <a:hlinkClick r:id="rId4">
                  <a:extLst>
                    <a:ext uri="{A12FA001-AC4F-418D-AE19-62706E023703}">
                      <ahyp:hlinkClr xmlns:ahyp="http://schemas.microsoft.com/office/drawing/2018/hyperlinkcolor" val="tx"/>
                    </a:ext>
                  </a:extLst>
                </a:hlinkClick>
              </a:rPr>
              <a:t>Learn More</a:t>
            </a:r>
            <a:endParaRPr lang="en-US" sz="1100" b="1">
              <a:solidFill>
                <a:srgbClr val="1C5DBA"/>
              </a:solidFill>
              <a:latin typeface="Work Sans"/>
              <a:ea typeface="Calibri"/>
              <a:cs typeface="Calibri"/>
              <a:sym typeface="Calibri"/>
            </a:endParaRPr>
          </a:p>
        </p:txBody>
      </p:sp>
      <p:sp>
        <p:nvSpPr>
          <p:cNvPr id="10" name="Google Shape;32;p3">
            <a:extLst>
              <a:ext uri="{FF2B5EF4-FFF2-40B4-BE49-F238E27FC236}">
                <a16:creationId xmlns:a16="http://schemas.microsoft.com/office/drawing/2014/main" id="{72DA05A2-0747-C17E-6E5D-7B87A6D7E39A}"/>
              </a:ext>
            </a:extLst>
          </p:cNvPr>
          <p:cNvSpPr/>
          <p:nvPr/>
        </p:nvSpPr>
        <p:spPr>
          <a:xfrm>
            <a:off x="3516570" y="1551199"/>
            <a:ext cx="1986959" cy="1792251"/>
          </a:xfrm>
          <a:prstGeom prst="rect">
            <a:avLst/>
          </a:prstGeom>
          <a:solidFill>
            <a:schemeClr val="bg1"/>
          </a:solidFill>
          <a:ln cap="rnd">
            <a:solidFill>
              <a:schemeClr val="accent2"/>
            </a:solidFill>
            <a:bevel/>
          </a:ln>
          <a:effectLst>
            <a:glow rad="139700">
              <a:srgbClr val="03617A">
                <a:alpha val="40000"/>
              </a:srgbClr>
            </a:glow>
          </a:effectLst>
        </p:spPr>
        <p:txBody>
          <a:bodyPr spcFirstLastPara="1" wrap="square" lIns="91425" tIns="91425" rIns="91425" bIns="91425" anchor="ctr" anchorCtr="0">
            <a:noAutofit/>
          </a:bodyPr>
          <a:lstStyle/>
          <a:p>
            <a:pPr lvl="0" algn="ctr">
              <a:buClr>
                <a:srgbClr val="4D727F"/>
              </a:buClr>
              <a:buSzPts val="1795"/>
            </a:pPr>
            <a:r>
              <a:rPr lang="en-US" sz="1800" b="1">
                <a:solidFill>
                  <a:schemeClr val="dk1"/>
                </a:solidFill>
                <a:latin typeface="Work Sans" pitchFamily="2" charset="0"/>
                <a:ea typeface="Calibri"/>
                <a:cs typeface="Calibri"/>
                <a:sym typeface="Calibri"/>
              </a:rPr>
              <a:t>Get Started with Surveys</a:t>
            </a:r>
          </a:p>
          <a:p>
            <a:pPr lvl="0" algn="ctr">
              <a:buClr>
                <a:srgbClr val="4D727F"/>
              </a:buClr>
              <a:buSzPts val="1795"/>
            </a:pPr>
            <a:r>
              <a:rPr lang="en-US" sz="900">
                <a:solidFill>
                  <a:schemeClr val="dk1"/>
                </a:solidFill>
                <a:latin typeface="Work Sans" pitchFamily="2" charset="0"/>
                <a:ea typeface="Calibri"/>
                <a:cs typeface="Calibri"/>
                <a:sym typeface="Calibri"/>
              </a:rPr>
              <a:t>Qualtrics has great support - search online with </a:t>
            </a:r>
            <a:r>
              <a:rPr lang="en-US" sz="900" b="1">
                <a:solidFill>
                  <a:schemeClr val="dk1"/>
                </a:solidFill>
                <a:latin typeface="Work Sans" pitchFamily="2" charset="0"/>
                <a:ea typeface="Calibri"/>
                <a:cs typeface="Calibri"/>
                <a:sym typeface="Calibri"/>
              </a:rPr>
              <a:t>Qualtrics + your topic</a:t>
            </a:r>
            <a:r>
              <a:rPr lang="en-US" sz="900">
                <a:solidFill>
                  <a:schemeClr val="dk1"/>
                </a:solidFill>
                <a:latin typeface="Work Sans" pitchFamily="2" charset="0"/>
                <a:ea typeface="Calibri"/>
                <a:cs typeface="Calibri"/>
                <a:sym typeface="Calibri"/>
              </a:rPr>
              <a:t> or explore all the links on this page for a more focused, step-by-step guide.</a:t>
            </a:r>
          </a:p>
          <a:p>
            <a:pPr lvl="0" algn="ctr">
              <a:buClr>
                <a:srgbClr val="4D727F"/>
              </a:buClr>
              <a:buSzPts val="1795"/>
            </a:pPr>
            <a:r>
              <a:rPr lang="en-US" sz="900" b="1">
                <a:solidFill>
                  <a:srgbClr val="1C5DBA"/>
                </a:solidFill>
                <a:latin typeface="Work Sans"/>
                <a:ea typeface="Calibri"/>
                <a:cs typeface="Calibri"/>
                <a:sym typeface="Calibri"/>
                <a:hlinkClick r:id="rId5">
                  <a:extLst>
                    <a:ext uri="{A12FA001-AC4F-418D-AE19-62706E023703}">
                      <ahyp:hlinkClr xmlns:ahyp="http://schemas.microsoft.com/office/drawing/2018/hyperlinkcolor" val="tx"/>
                    </a:ext>
                  </a:extLst>
                </a:hlinkClick>
              </a:rPr>
              <a:t>Learn More</a:t>
            </a:r>
            <a:endParaRPr lang="en-US" sz="900">
              <a:solidFill>
                <a:srgbClr val="1C5DBA"/>
              </a:solidFill>
              <a:latin typeface="Work Sans" pitchFamily="2" charset="0"/>
              <a:ea typeface="Calibri"/>
              <a:cs typeface="Calibri"/>
            </a:endParaRPr>
          </a:p>
        </p:txBody>
      </p:sp>
      <p:sp>
        <p:nvSpPr>
          <p:cNvPr id="13" name="Google Shape;32;p3">
            <a:extLst>
              <a:ext uri="{FF2B5EF4-FFF2-40B4-BE49-F238E27FC236}">
                <a16:creationId xmlns:a16="http://schemas.microsoft.com/office/drawing/2014/main" id="{2369C0F7-8CFD-EB0C-E20B-2C0D012041A3}"/>
              </a:ext>
            </a:extLst>
          </p:cNvPr>
          <p:cNvSpPr/>
          <p:nvPr/>
        </p:nvSpPr>
        <p:spPr>
          <a:xfrm>
            <a:off x="6694464" y="795752"/>
            <a:ext cx="1986959" cy="1792251"/>
          </a:xfrm>
          <a:prstGeom prst="rect">
            <a:avLst/>
          </a:prstGeom>
          <a:solidFill>
            <a:schemeClr val="bg1"/>
          </a:solidFill>
          <a:ln cap="rnd">
            <a:solidFill>
              <a:schemeClr val="accent2"/>
            </a:solidFill>
            <a:bevel/>
          </a:ln>
          <a:effectLst>
            <a:glow rad="139700">
              <a:srgbClr val="03617A">
                <a:alpha val="40000"/>
              </a:srgbClr>
            </a:glow>
          </a:effectLst>
        </p:spPr>
        <p:txBody>
          <a:bodyPr spcFirstLastPara="1" wrap="square" lIns="91425" tIns="91425" rIns="91425" bIns="91425" anchor="ctr" anchorCtr="0">
            <a:noAutofit/>
          </a:bodyPr>
          <a:lstStyle/>
          <a:p>
            <a:pPr lvl="0" algn="ctr">
              <a:buClr>
                <a:srgbClr val="4D727F"/>
              </a:buClr>
              <a:buSzPts val="1795"/>
            </a:pPr>
            <a:r>
              <a:rPr lang="en-US" sz="1800" b="1">
                <a:solidFill>
                  <a:schemeClr val="dk1"/>
                </a:solidFill>
                <a:latin typeface="Work Sans" pitchFamily="2" charset="0"/>
                <a:ea typeface="Calibri"/>
                <a:cs typeface="Calibri"/>
                <a:sym typeface="Calibri"/>
              </a:rPr>
              <a:t>Basecamp</a:t>
            </a:r>
          </a:p>
          <a:p>
            <a:pPr lvl="0" algn="ctr">
              <a:buClr>
                <a:srgbClr val="4D727F"/>
              </a:buClr>
              <a:buSzPts val="1795"/>
            </a:pPr>
            <a:r>
              <a:rPr lang="en-US" sz="1100">
                <a:solidFill>
                  <a:schemeClr val="dk1"/>
                </a:solidFill>
                <a:latin typeface="Work Sans" pitchFamily="2" charset="0"/>
                <a:ea typeface="Calibri"/>
                <a:cs typeface="Calibri"/>
                <a:sym typeface="Calibri"/>
              </a:rPr>
              <a:t>Browse a wide range of easy-to-follow courses that help you build skills in survey design, data analysis, and experience management.</a:t>
            </a:r>
          </a:p>
          <a:p>
            <a:pPr lvl="0" algn="ctr">
              <a:buClr>
                <a:srgbClr val="4D727F"/>
              </a:buClr>
              <a:buSzPts val="1795"/>
            </a:pPr>
            <a:r>
              <a:rPr lang="en-US" sz="1100" b="1">
                <a:solidFill>
                  <a:srgbClr val="1C5DBA"/>
                </a:solidFill>
                <a:latin typeface="Work Sans"/>
                <a:ea typeface="Calibri"/>
                <a:cs typeface="Calibri"/>
                <a:sym typeface="Calibri"/>
                <a:hlinkClick r:id="rId6">
                  <a:extLst>
                    <a:ext uri="{A12FA001-AC4F-418D-AE19-62706E023703}">
                      <ahyp:hlinkClr xmlns:ahyp="http://schemas.microsoft.com/office/drawing/2018/hyperlinkcolor" val="tx"/>
                    </a:ext>
                  </a:extLst>
                </a:hlinkClick>
              </a:rPr>
              <a:t>Learn More</a:t>
            </a:r>
            <a:r>
              <a:rPr lang="en-US" sz="1100" b="1">
                <a:solidFill>
                  <a:srgbClr val="1C5DBA"/>
                </a:solidFill>
                <a:latin typeface="Work Sans"/>
                <a:ea typeface="Calibri"/>
                <a:cs typeface="Calibri"/>
                <a:sym typeface="Calibri"/>
              </a:rPr>
              <a:t> </a:t>
            </a:r>
            <a:endParaRPr lang="en-US" sz="1100" b="1">
              <a:solidFill>
                <a:srgbClr val="1C5DBA"/>
              </a:solidFill>
              <a:latin typeface="Work Sans"/>
              <a:ea typeface="Calibri"/>
              <a:cs typeface="Calibri"/>
            </a:endParaRPr>
          </a:p>
        </p:txBody>
      </p:sp>
      <p:pic>
        <p:nvPicPr>
          <p:cNvPr id="15" name="Picture 14" descr="Screenshot of Qualtrics on-demand training.">
            <a:extLst>
              <a:ext uri="{FF2B5EF4-FFF2-40B4-BE49-F238E27FC236}">
                <a16:creationId xmlns:a16="http://schemas.microsoft.com/office/drawing/2014/main" id="{B18789F3-C135-A137-B110-DFF940A2A181}"/>
              </a:ext>
            </a:extLst>
          </p:cNvPr>
          <p:cNvPicPr>
            <a:picLocks noChangeAspect="1"/>
          </p:cNvPicPr>
          <p:nvPr/>
        </p:nvPicPr>
        <p:blipFill>
          <a:blip r:embed="rId7"/>
          <a:stretch>
            <a:fillRect/>
          </a:stretch>
        </p:blipFill>
        <p:spPr>
          <a:xfrm>
            <a:off x="111847" y="2763816"/>
            <a:ext cx="2273973" cy="1299413"/>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0">
            <a:scrgbClr r="0" g="0" b="0"/>
          </a:lnRef>
          <a:fillRef idx="0">
            <a:scrgbClr r="0" g="0" b="0"/>
          </a:fillRef>
          <a:effectRef idx="0">
            <a:scrgbClr r="0" g="0" b="0"/>
          </a:effectRef>
          <a:fontRef idx="minor">
            <a:schemeClr val="lt1"/>
          </a:fontRef>
        </p:style>
      </p:pic>
      <p:pic>
        <p:nvPicPr>
          <p:cNvPr id="17" name="Picture 16" descr="Screenshot of Qualtrics Get started article.">
            <a:extLst>
              <a:ext uri="{FF2B5EF4-FFF2-40B4-BE49-F238E27FC236}">
                <a16:creationId xmlns:a16="http://schemas.microsoft.com/office/drawing/2014/main" id="{B350C26A-89D0-96BC-E6C8-6128611F3DD6}"/>
              </a:ext>
            </a:extLst>
          </p:cNvPr>
          <p:cNvPicPr>
            <a:picLocks noChangeAspect="1"/>
          </p:cNvPicPr>
          <p:nvPr/>
        </p:nvPicPr>
        <p:blipFill>
          <a:blip r:embed="rId8"/>
          <a:stretch>
            <a:fillRect/>
          </a:stretch>
        </p:blipFill>
        <p:spPr>
          <a:xfrm>
            <a:off x="3087274" y="3508086"/>
            <a:ext cx="2845549" cy="1496304"/>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18" descr="Screenshot of Qualtrics Basecamp">
            <a:extLst>
              <a:ext uri="{FF2B5EF4-FFF2-40B4-BE49-F238E27FC236}">
                <a16:creationId xmlns:a16="http://schemas.microsoft.com/office/drawing/2014/main" id="{730CF272-B0AB-CBA1-DF3E-5912A29AC6FB}"/>
              </a:ext>
            </a:extLst>
          </p:cNvPr>
          <p:cNvPicPr>
            <a:picLocks noChangeAspect="1"/>
          </p:cNvPicPr>
          <p:nvPr/>
        </p:nvPicPr>
        <p:blipFill>
          <a:blip r:embed="rId9"/>
          <a:stretch>
            <a:fillRect/>
          </a:stretch>
        </p:blipFill>
        <p:spPr>
          <a:xfrm>
            <a:off x="6274896" y="2772953"/>
            <a:ext cx="2757257" cy="999205"/>
          </a:xfrm>
          <a:prstGeom prst="rect">
            <a:avLst/>
          </a:prstGeom>
          <a:solidFill>
            <a:srgbClr val="FFFFFF">
              <a:shade val="85000"/>
            </a:srgbClr>
          </a:solidFill>
          <a:ln w="88900"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76553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00F83-FC73-543A-C18B-0BD1CFDF4B4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2B981D-F076-7468-6ED6-C916B3267461}"/>
              </a:ext>
            </a:extLst>
          </p:cNvPr>
          <p:cNvSpPr>
            <a:spLocks noGrp="1"/>
          </p:cNvSpPr>
          <p:nvPr>
            <p:ph type="ctrTitle"/>
          </p:nvPr>
        </p:nvSpPr>
        <p:spPr/>
        <p:txBody>
          <a:bodyPr/>
          <a:lstStyle/>
          <a:p>
            <a:r>
              <a:rPr lang="en-US"/>
              <a:t>Stay Connected</a:t>
            </a:r>
          </a:p>
        </p:txBody>
      </p:sp>
      <p:sp>
        <p:nvSpPr>
          <p:cNvPr id="6" name="Subtitle 5">
            <a:extLst>
              <a:ext uri="{FF2B5EF4-FFF2-40B4-BE49-F238E27FC236}">
                <a16:creationId xmlns:a16="http://schemas.microsoft.com/office/drawing/2014/main" id="{23EF94EA-F486-81DD-A437-E22A9581C5B0}"/>
              </a:ext>
            </a:extLst>
          </p:cNvPr>
          <p:cNvSpPr>
            <a:spLocks noGrp="1"/>
          </p:cNvSpPr>
          <p:nvPr>
            <p:ph type="subTitle" idx="1"/>
          </p:nvPr>
        </p:nvSpPr>
        <p:spPr/>
        <p:txBody>
          <a:bodyPr/>
          <a:lstStyle/>
          <a:p>
            <a:r>
              <a:rPr lang="en-US"/>
              <a:t>Bi-Monthly Bulletins</a:t>
            </a:r>
          </a:p>
        </p:txBody>
      </p:sp>
    </p:spTree>
    <p:extLst>
      <p:ext uri="{BB962C8B-B14F-4D97-AF65-F5344CB8AC3E}">
        <p14:creationId xmlns:p14="http://schemas.microsoft.com/office/powerpoint/2010/main" val="9800893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7AE31-3EC6-EABC-B059-2190FBB73A0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A410E79-328B-B655-209B-A7D951CA963E}"/>
              </a:ext>
            </a:extLst>
          </p:cNvPr>
          <p:cNvSpPr txBox="1"/>
          <p:nvPr/>
        </p:nvSpPr>
        <p:spPr>
          <a:xfrm>
            <a:off x="1" y="0"/>
            <a:ext cx="9144000" cy="27699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Bulletins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E42B491B-82F4-55AA-7C40-85A35BD3E12A}"/>
              </a:ext>
            </a:extLst>
          </p:cNvPr>
          <p:cNvSpPr txBox="1">
            <a:spLocks noGrp="1"/>
          </p:cNvSpPr>
          <p:nvPr>
            <p:ph type="title" idx="4294967295"/>
          </p:nvPr>
        </p:nvSpPr>
        <p:spPr>
          <a:xfrm>
            <a:off x="396000" y="279071"/>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Qualtrics Bulletins</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sp>
        <p:nvSpPr>
          <p:cNvPr id="12" name="Text Placeholder 3">
            <a:extLst>
              <a:ext uri="{FF2B5EF4-FFF2-40B4-BE49-F238E27FC236}">
                <a16:creationId xmlns:a16="http://schemas.microsoft.com/office/drawing/2014/main" id="{879503E3-63E8-F897-DCF6-B2D33028F6FE}"/>
              </a:ext>
            </a:extLst>
          </p:cNvPr>
          <p:cNvSpPr>
            <a:spLocks noGrp="1"/>
          </p:cNvSpPr>
          <p:nvPr>
            <p:ph type="body" idx="1"/>
          </p:nvPr>
        </p:nvSpPr>
        <p:spPr>
          <a:xfrm>
            <a:off x="396000" y="774915"/>
            <a:ext cx="4480197" cy="3855598"/>
          </a:xfrm>
        </p:spPr>
        <p:txBody>
          <a:bodyPr/>
          <a:lstStyle/>
          <a:p>
            <a:r>
              <a:rPr lang="en-US" sz="2000"/>
              <a:t>Stay connected with the latest Qualtrics updates, announcements, and helpful info. </a:t>
            </a:r>
          </a:p>
          <a:p>
            <a:r>
              <a:rPr lang="en-US" sz="2000"/>
              <a:t>Subscribe to the </a:t>
            </a:r>
            <a:r>
              <a:rPr lang="en-US" sz="2000" err="1"/>
              <a:t>DOMDoIT_Qualtrics</a:t>
            </a:r>
            <a:r>
              <a:rPr lang="en-US" sz="2000"/>
              <a:t> topic via the </a:t>
            </a:r>
            <a:r>
              <a:rPr lang="en-US" sz="2000" b="1">
                <a:hlinkClick r:id="rId4"/>
              </a:rPr>
              <a:t>subscription page</a:t>
            </a:r>
            <a:r>
              <a:rPr lang="en-US" sz="2000"/>
              <a:t> or read the important updates below.</a:t>
            </a:r>
          </a:p>
          <a:p>
            <a:pPr lvl="1"/>
            <a:r>
              <a:rPr lang="en-US" sz="1600" b="1">
                <a:hlinkClick r:id="rId3"/>
              </a:rPr>
              <a:t>Qualtrics Bulletins</a:t>
            </a:r>
            <a:endParaRPr lang="en-US" sz="1600"/>
          </a:p>
        </p:txBody>
      </p:sp>
      <p:pic>
        <p:nvPicPr>
          <p:cNvPr id="6" name="Picture 5" descr="A screenshot of last call for october 27th training. ">
            <a:extLst>
              <a:ext uri="{FF2B5EF4-FFF2-40B4-BE49-F238E27FC236}">
                <a16:creationId xmlns:a16="http://schemas.microsoft.com/office/drawing/2014/main" id="{A6450B3D-A46C-BD93-FB54-84EA10CDBDD4}"/>
              </a:ext>
            </a:extLst>
          </p:cNvPr>
          <p:cNvPicPr>
            <a:picLocks noChangeAspect="1"/>
          </p:cNvPicPr>
          <p:nvPr/>
        </p:nvPicPr>
        <p:blipFill>
          <a:blip r:embed="rId5"/>
          <a:srcRect/>
          <a:stretch/>
        </p:blipFill>
        <p:spPr>
          <a:xfrm rot="1156843">
            <a:off x="4979065" y="1563335"/>
            <a:ext cx="3694419" cy="1902943"/>
          </a:xfrm>
          <a:prstGeom prst="rect">
            <a:avLst/>
          </a:prstGeom>
          <a:solidFill>
            <a:srgbClr val="FF0000"/>
          </a:solidFill>
          <a:ln w="190500" cap="sq">
            <a:solidFill>
              <a:schemeClr val="accent4"/>
            </a:solidFill>
            <a:miter lim="800000"/>
          </a:ln>
          <a:effectLst>
            <a:outerShdw blurRad="65000" dist="50800" dir="12900000" kx="195000" ky="145000" algn="tl" rotWithShape="0">
              <a:srgbClr val="000000">
                <a:alpha val="30000"/>
              </a:srgbClr>
            </a:outerShdw>
          </a:effectLst>
        </p:spPr>
      </p:pic>
      <p:sp>
        <p:nvSpPr>
          <p:cNvPr id="3" name="TextBox 2">
            <a:extLst>
              <a:ext uri="{FF2B5EF4-FFF2-40B4-BE49-F238E27FC236}">
                <a16:creationId xmlns:a16="http://schemas.microsoft.com/office/drawing/2014/main" id="{B1B201A6-A7A3-0859-71D3-3685CA00EFFE}"/>
              </a:ext>
            </a:extLst>
          </p:cNvPr>
          <p:cNvSpPr txBox="1"/>
          <p:nvPr/>
        </p:nvSpPr>
        <p:spPr>
          <a:xfrm>
            <a:off x="256309" y="4191000"/>
            <a:ext cx="7197436" cy="830997"/>
          </a:xfrm>
          <a:prstGeom prst="rect">
            <a:avLst/>
          </a:prstGeom>
          <a:noFill/>
          <a:ln>
            <a:solidFill>
              <a:schemeClr val="accent5"/>
            </a:solidFill>
          </a:ln>
        </p:spPr>
        <p:txBody>
          <a:bodyPr wrap="square" rtlCol="0">
            <a:spAutoFit/>
          </a:bodyPr>
          <a:lstStyle/>
          <a:p>
            <a:r>
              <a:rPr lang="en-US" sz="1600"/>
              <a:t>❗ </a:t>
            </a:r>
            <a:r>
              <a:rPr lang="en-US" sz="1600" b="1">
                <a:latin typeface="Work Sans"/>
              </a:rPr>
              <a:t>Note: </a:t>
            </a:r>
            <a:r>
              <a:rPr lang="en-US" sz="1600">
                <a:latin typeface="Work Sans"/>
              </a:rPr>
              <a:t>All newly enrolled users, except Participants, are automatically subscribed to the GovDelivery topic to stay informed on Qualtrics CX updates</a:t>
            </a:r>
            <a:r>
              <a:rPr lang="en-US" sz="1600">
                <a:latin typeface="Work Sans" pitchFamily="2" charset="0"/>
              </a:rPr>
              <a:t>.</a:t>
            </a:r>
            <a:endParaRPr lang="en-US" sz="1600">
              <a:latin typeface="Work Sans"/>
            </a:endParaRPr>
          </a:p>
        </p:txBody>
      </p:sp>
    </p:spTree>
    <p:extLst>
      <p:ext uri="{BB962C8B-B14F-4D97-AF65-F5344CB8AC3E}">
        <p14:creationId xmlns:p14="http://schemas.microsoft.com/office/powerpoint/2010/main" val="19490153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D7768-67FB-B8A7-2FB5-19D79A64494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0ED9E-6F05-BD5E-F562-D4353FF647BE}"/>
              </a:ext>
            </a:extLst>
          </p:cNvPr>
          <p:cNvSpPr>
            <a:spLocks noGrp="1"/>
          </p:cNvSpPr>
          <p:nvPr>
            <p:ph type="ctrTitle"/>
          </p:nvPr>
        </p:nvSpPr>
        <p:spPr/>
        <p:txBody>
          <a:bodyPr/>
          <a:lstStyle/>
          <a:p>
            <a:r>
              <a:rPr lang="en-US"/>
              <a:t>Need Access and Support</a:t>
            </a:r>
          </a:p>
        </p:txBody>
      </p:sp>
      <p:sp>
        <p:nvSpPr>
          <p:cNvPr id="6" name="Subtitle 5">
            <a:extLst>
              <a:ext uri="{FF2B5EF4-FFF2-40B4-BE49-F238E27FC236}">
                <a16:creationId xmlns:a16="http://schemas.microsoft.com/office/drawing/2014/main" id="{287E9D5E-C91F-E447-AB83-3933220FCA12}"/>
              </a:ext>
            </a:extLst>
          </p:cNvPr>
          <p:cNvSpPr>
            <a:spLocks noGrp="1"/>
          </p:cNvSpPr>
          <p:nvPr>
            <p:ph type="subTitle" idx="1"/>
          </p:nvPr>
        </p:nvSpPr>
        <p:spPr/>
        <p:txBody>
          <a:bodyPr/>
          <a:lstStyle/>
          <a:p>
            <a:r>
              <a:rPr lang="en-US" sz="2000"/>
              <a:t>Need help? Open an SD+ request and we’ll take it from there.</a:t>
            </a:r>
            <a:endParaRPr lang="en-US" sz="2000" b="1">
              <a:solidFill>
                <a:srgbClr val="1C5DBA"/>
              </a:solidFill>
              <a:hlinkClick r:id="rId2">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5833719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1E121-9ABA-244B-1171-9B8446F6D1D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6283E0B-9BDB-7C97-2808-371620756AA2}"/>
              </a:ext>
            </a:extLst>
          </p:cNvPr>
          <p:cNvSpPr txBox="1"/>
          <p:nvPr/>
        </p:nvSpPr>
        <p:spPr>
          <a:xfrm>
            <a:off x="1" y="0"/>
            <a:ext cx="9144000" cy="276999"/>
          </a:xfrm>
          <a:prstGeom prst="rect">
            <a:avLst/>
          </a:prstGeom>
          <a:solidFill>
            <a:schemeClr val="tx2">
              <a:alpha val="50000"/>
            </a:schemeClr>
          </a:solidFill>
          <a:ln>
            <a:solidFill>
              <a:schemeClr val="tx2"/>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How Do I Locate my Survey ID?</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86C8ED8E-87EC-F221-0279-5FA7B4BE9AC2}"/>
              </a:ext>
            </a:extLst>
          </p:cNvPr>
          <p:cNvSpPr txBox="1">
            <a:spLocks noGrp="1"/>
          </p:cNvSpPr>
          <p:nvPr>
            <p:ph type="title" idx="4294967295"/>
          </p:nvPr>
        </p:nvSpPr>
        <p:spPr>
          <a:xfrm>
            <a:off x="396000" y="351642"/>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Know Your Survey ID, Because We're Going to Ask</a:t>
            </a: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pic>
        <p:nvPicPr>
          <p:cNvPr id="11" name="Picture 10" descr="A screenshot on how to locate the Survey ID in the 3 different views">
            <a:extLst>
              <a:ext uri="{FF2B5EF4-FFF2-40B4-BE49-F238E27FC236}">
                <a16:creationId xmlns:a16="http://schemas.microsoft.com/office/drawing/2014/main" id="{3BE6A1D1-561E-B859-A666-FD252C2B8DA1}"/>
              </a:ext>
            </a:extLst>
          </p:cNvPr>
          <p:cNvPicPr>
            <a:picLocks noChangeAspect="1"/>
          </p:cNvPicPr>
          <p:nvPr/>
        </p:nvPicPr>
        <p:blipFill>
          <a:blip r:embed="rId4"/>
          <a:srcRect/>
          <a:stretch/>
        </p:blipFill>
        <p:spPr>
          <a:xfrm>
            <a:off x="4901494" y="1686126"/>
            <a:ext cx="3659352" cy="2489634"/>
          </a:xfrm>
          <a:prstGeom prst="rect">
            <a:avLst/>
          </a:prstGeom>
          <a:solidFill>
            <a:schemeClr val="tx2"/>
          </a:solidFill>
          <a:ln w="190500" cap="sq">
            <a:solidFill>
              <a:schemeClr val="tx2"/>
            </a:solidFill>
            <a:miter lim="800000"/>
          </a:ln>
          <a:effectLst>
            <a:outerShdw blurRad="65000" dist="50800" dir="12900000" kx="195000" ky="145000" algn="tl" rotWithShape="0">
              <a:srgbClr val="000000">
                <a:alpha val="30000"/>
              </a:srgbClr>
            </a:outerShdw>
          </a:effectLst>
        </p:spPr>
      </p:pic>
      <p:sp>
        <p:nvSpPr>
          <p:cNvPr id="2" name="Text Placeholder 3">
            <a:extLst>
              <a:ext uri="{FF2B5EF4-FFF2-40B4-BE49-F238E27FC236}">
                <a16:creationId xmlns:a16="http://schemas.microsoft.com/office/drawing/2014/main" id="{6100C4B5-6D82-7E41-61ED-27FAAD1FD1F3}"/>
              </a:ext>
            </a:extLst>
          </p:cNvPr>
          <p:cNvSpPr>
            <a:spLocks noGrp="1"/>
          </p:cNvSpPr>
          <p:nvPr>
            <p:ph type="body" idx="1"/>
          </p:nvPr>
        </p:nvSpPr>
        <p:spPr>
          <a:xfrm>
            <a:off x="228360" y="1239360"/>
            <a:ext cx="4480197" cy="3855598"/>
          </a:xfrm>
        </p:spPr>
        <p:txBody>
          <a:bodyPr/>
          <a:lstStyle/>
          <a:p>
            <a:r>
              <a:rPr lang="en-US" sz="1400"/>
              <a:t>A Survey ID is a unique code assigned to each survey in Qualtrics. It helps you:</a:t>
            </a:r>
          </a:p>
          <a:p>
            <a:pPr lvl="1"/>
            <a:r>
              <a:rPr lang="en-US" sz="1200"/>
              <a:t>Search for surveys within the platform</a:t>
            </a:r>
          </a:p>
          <a:p>
            <a:pPr lvl="1"/>
            <a:r>
              <a:rPr lang="en-US" sz="1200"/>
              <a:t>Easier to receive faster support from Qualtrics or DOM </a:t>
            </a:r>
            <a:r>
              <a:rPr lang="en-US" sz="1200" err="1"/>
              <a:t>DoIT</a:t>
            </a:r>
            <a:r>
              <a:rPr lang="en-US" sz="1200"/>
              <a:t> for troubleshooting or training</a:t>
            </a:r>
          </a:p>
          <a:p>
            <a:r>
              <a:rPr lang="en-US" sz="1400"/>
              <a:t>You can find the Survey ID in several places, including the URL when viewing or editing a survey. It always begins with </a:t>
            </a:r>
            <a:r>
              <a:rPr lang="en-US" sz="1400" b="1"/>
              <a:t>SV_</a:t>
            </a:r>
            <a:r>
              <a:rPr lang="en-US" sz="1400"/>
              <a:t>.</a:t>
            </a:r>
          </a:p>
          <a:p>
            <a:r>
              <a:rPr lang="en-US" sz="1400"/>
              <a:t>This guide will show you how to locate the Survey ID in different views so you can easily reference it when needed.</a:t>
            </a:r>
          </a:p>
          <a:p>
            <a:pPr lvl="1"/>
            <a:r>
              <a:rPr lang="en-US" sz="1200" b="1">
                <a:hlinkClick r:id="rId3"/>
              </a:rPr>
              <a:t>How Do I Locate my Survey ID?</a:t>
            </a:r>
            <a:endParaRPr lang="en-US" sz="1200" b="1"/>
          </a:p>
        </p:txBody>
      </p:sp>
    </p:spTree>
    <p:extLst>
      <p:ext uri="{BB962C8B-B14F-4D97-AF65-F5344CB8AC3E}">
        <p14:creationId xmlns:p14="http://schemas.microsoft.com/office/powerpoint/2010/main" val="2785301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CDA04-44EA-EFDF-E275-C1D0EA7A50C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D3B3194-FE98-0C67-B6C2-40812241B4FA}"/>
              </a:ext>
            </a:extLst>
          </p:cNvPr>
          <p:cNvSpPr txBox="1"/>
          <p:nvPr/>
        </p:nvSpPr>
        <p:spPr>
          <a:xfrm>
            <a:off x="1" y="0"/>
            <a:ext cx="9144000" cy="276999"/>
          </a:xfrm>
          <a:prstGeom prst="rect">
            <a:avLst/>
          </a:prstGeom>
          <a:solidFill>
            <a:schemeClr val="tx2">
              <a:alpha val="50000"/>
            </a:schemeClr>
          </a:solidFill>
          <a:ln>
            <a:solidFill>
              <a:schemeClr val="tx2"/>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r"/>
            <a:r>
              <a:rPr lang="en-US" sz="1200">
                <a:solidFill>
                  <a:srgbClr val="1C5DBA"/>
                </a:solidFill>
              </a:rPr>
              <a:t>🔗</a:t>
            </a:r>
            <a:r>
              <a:rPr lang="en-US" sz="1100" b="1">
                <a:solidFill>
                  <a:srgbClr val="1C5DBA"/>
                </a:solidFill>
                <a:latin typeface="Work Sans" pitchFamily="2" charset="0"/>
                <a:hlinkClick r:id="rId3"/>
              </a:rPr>
              <a:t>Qualtrics Bulletins</a:t>
            </a:r>
            <a:endParaRPr lang="en-US" sz="1100" b="1">
              <a:solidFill>
                <a:srgbClr val="1C5DBA"/>
              </a:solidFill>
              <a:latin typeface="Work Sans" pitchFamily="2" charset="0"/>
            </a:endParaRPr>
          </a:p>
        </p:txBody>
      </p:sp>
      <p:sp>
        <p:nvSpPr>
          <p:cNvPr id="7" name="Title 2">
            <a:extLst>
              <a:ext uri="{FF2B5EF4-FFF2-40B4-BE49-F238E27FC236}">
                <a16:creationId xmlns:a16="http://schemas.microsoft.com/office/drawing/2014/main" id="{2FDD591B-3C52-CF0E-7FFC-3A1ECB19AE7C}"/>
              </a:ext>
            </a:extLst>
          </p:cNvPr>
          <p:cNvSpPr txBox="1">
            <a:spLocks noGrp="1"/>
          </p:cNvSpPr>
          <p:nvPr>
            <p:ph type="title" idx="4294967295"/>
          </p:nvPr>
        </p:nvSpPr>
        <p:spPr>
          <a:xfrm>
            <a:off x="396000" y="351642"/>
            <a:ext cx="8228100" cy="813075"/>
          </a:xfrm>
          <a:prstGeom prst="rect">
            <a:avLst/>
          </a:prstGeom>
          <a:noFill/>
          <a:ln>
            <a:noFill/>
            <a:prstDash/>
          </a:ln>
          <a:effectLst/>
        </p:spPr>
        <p:txBody>
          <a:bodyPr rot="0" spcFirstLastPara="1" vertOverflow="overflow" horzOverflow="overflow" vert="horz" wrap="square" lIns="71100" tIns="35550" rIns="71100" bIns="35550" numCol="1" spcCol="0" rtlCol="0" fromWordArt="0" anchor="ctr" anchorCtr="0" forceAA="0" compatLnSpc="1">
            <a:prstTxWarp prst="textNoShape">
              <a:avLst/>
            </a:prstTxWarp>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3617A"/>
              </a:buClr>
              <a:buSzPts val="3400"/>
              <a:buFont typeface="Work Sans Black"/>
              <a:buNone/>
              <a:defRPr sz="3400" b="0" i="0" u="none" strike="noStrike" cap="none">
                <a:solidFill>
                  <a:srgbClr val="03617A"/>
                </a:solidFill>
                <a:latin typeface="Work Sans Black"/>
                <a:ea typeface="Work Sans Black"/>
                <a:cs typeface="Work Sans Black"/>
                <a:sym typeface="Work Sans Black"/>
              </a:defRPr>
            </a:lvl1pPr>
            <a:lvl2pPr marR="0" lvl="1"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200"/>
              <a:buFont typeface="Arial"/>
              <a:buNone/>
              <a:defRPr sz="15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r>
              <a:rPr kumimoji="0" lang="en-US" sz="3400" b="0" i="0" u="none" strike="noStrike" kern="0" cap="none" spc="0" normalizeH="0" baseline="0" noProof="0">
                <a:ln>
                  <a:noFill/>
                </a:ln>
                <a:solidFill>
                  <a:srgbClr val="03617A"/>
                </a:solidFill>
                <a:effectLst/>
                <a:uLnTx/>
                <a:uFillTx/>
                <a:latin typeface="Work Sans Black"/>
                <a:ea typeface="Work Sans Black"/>
                <a:cs typeface="Work Sans Black"/>
                <a:sym typeface="Work Sans Black"/>
              </a:rPr>
              <a:t>Submit a Qualtrics Request</a:t>
            </a:r>
          </a:p>
          <a:p>
            <a:pPr marL="0" marR="0" lvl="0" indent="0" algn="l" defTabSz="914400" rtl="0" eaLnBrk="1" fontAlgn="auto" latinLnBrk="0" hangingPunct="1">
              <a:lnSpc>
                <a:spcPct val="90000"/>
              </a:lnSpc>
              <a:spcBef>
                <a:spcPts val="0"/>
              </a:spcBef>
              <a:spcAft>
                <a:spcPts val="0"/>
              </a:spcAft>
              <a:buClr>
                <a:srgbClr val="03617A"/>
              </a:buClr>
              <a:buSzPts val="3400"/>
              <a:buFont typeface="Work Sans Black"/>
              <a:buNone/>
              <a:tabLst/>
              <a:defRPr/>
            </a:pPr>
            <a:endParaRPr kumimoji="0" lang="en-US" sz="3400" b="1" i="0" u="none" strike="noStrike" kern="0" cap="none" spc="0" normalizeH="0" baseline="0" noProof="0">
              <a:ln>
                <a:noFill/>
              </a:ln>
              <a:solidFill>
                <a:srgbClr val="03617A"/>
              </a:solidFill>
              <a:effectLst/>
              <a:uLnTx/>
              <a:uFillTx/>
              <a:latin typeface="Work Sans Black"/>
              <a:ea typeface="Work Sans Black"/>
              <a:cs typeface="Work Sans Black"/>
              <a:sym typeface="Work Sans Black"/>
            </a:endParaRPr>
          </a:p>
        </p:txBody>
      </p:sp>
      <p:pic>
        <p:nvPicPr>
          <p:cNvPr id="11" name="Picture 10" descr="Navigation location for Submit a Qualtrics Request">
            <a:extLst>
              <a:ext uri="{FF2B5EF4-FFF2-40B4-BE49-F238E27FC236}">
                <a16:creationId xmlns:a16="http://schemas.microsoft.com/office/drawing/2014/main" id="{0671D079-42FC-9484-26B1-47338C1A6CCC}"/>
              </a:ext>
            </a:extLst>
          </p:cNvPr>
          <p:cNvPicPr>
            <a:picLocks noChangeAspect="1"/>
          </p:cNvPicPr>
          <p:nvPr/>
        </p:nvPicPr>
        <p:blipFill>
          <a:blip r:embed="rId4"/>
          <a:stretch>
            <a:fillRect/>
          </a:stretch>
        </p:blipFill>
        <p:spPr>
          <a:xfrm>
            <a:off x="684493" y="945544"/>
            <a:ext cx="7775014" cy="3944692"/>
          </a:xfrm>
          <a:prstGeom prst="rect">
            <a:avLst/>
          </a:prstGeom>
          <a:solidFill>
            <a:schemeClr val="tx2"/>
          </a:solidFill>
          <a:ln w="190500" cap="sq">
            <a:solidFill>
              <a:schemeClr val="tx2"/>
            </a:solidFill>
            <a:miter lim="800000"/>
          </a:ln>
          <a:effectLst>
            <a:outerShdw blurRad="65000" dist="50800" dir="12900000" kx="195000" ky="145000" algn="tl" rotWithShape="0">
              <a:srgbClr val="000000">
                <a:alpha val="30000"/>
              </a:srgbClr>
            </a:outerShdw>
          </a:effectLst>
        </p:spPr>
      </p:pic>
    </p:spTree>
    <p:extLst>
      <p:ext uri="{BB962C8B-B14F-4D97-AF65-F5344CB8AC3E}">
        <p14:creationId xmlns:p14="http://schemas.microsoft.com/office/powerpoint/2010/main" val="3134376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16AC9-D56D-54DF-ECE5-ED15CA725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EE112C-D1AB-CE31-D584-FB4E57FC865F}"/>
              </a:ext>
            </a:extLst>
          </p:cNvPr>
          <p:cNvSpPr>
            <a:spLocks noGrp="1"/>
          </p:cNvSpPr>
          <p:nvPr>
            <p:ph type="ctrTitle"/>
          </p:nvPr>
        </p:nvSpPr>
        <p:spPr>
          <a:xfrm>
            <a:off x="311708" y="1186535"/>
            <a:ext cx="8520600" cy="2052900"/>
          </a:xfrm>
        </p:spPr>
        <p:txBody>
          <a:bodyPr/>
          <a:lstStyle/>
          <a:p>
            <a:r>
              <a:rPr lang="en-US"/>
              <a:t>Open Forum: Your Questions &amp; Insights</a:t>
            </a:r>
          </a:p>
        </p:txBody>
      </p:sp>
    </p:spTree>
    <p:extLst>
      <p:ext uri="{BB962C8B-B14F-4D97-AF65-F5344CB8AC3E}">
        <p14:creationId xmlns:p14="http://schemas.microsoft.com/office/powerpoint/2010/main" val="326319772"/>
      </p:ext>
    </p:extLst>
  </p:cSld>
  <p:clrMapOvr>
    <a:masterClrMapping/>
  </p:clrMapOvr>
</p:sld>
</file>

<file path=ppt/theme/theme1.xml><?xml version="1.0" encoding="utf-8"?>
<a:theme xmlns:a="http://schemas.openxmlformats.org/drawingml/2006/main" name="DOM DoIT">
  <a:themeElements>
    <a:clrScheme name="Office">
      <a:dk1>
        <a:srgbClr val="000000"/>
      </a:dk1>
      <a:lt1>
        <a:srgbClr val="FFFFFF"/>
      </a:lt1>
      <a:dk2>
        <a:srgbClr val="03617A"/>
      </a:dk2>
      <a:lt2>
        <a:srgbClr val="C6D667"/>
      </a:lt2>
      <a:accent1>
        <a:srgbClr val="70C7B8"/>
      </a:accent1>
      <a:accent2>
        <a:srgbClr val="1A405C"/>
      </a:accent2>
      <a:accent3>
        <a:srgbClr val="E0A624"/>
      </a:accent3>
      <a:accent4>
        <a:srgbClr val="E33D2E"/>
      </a:accent4>
      <a:accent5>
        <a:srgbClr val="C16125"/>
      </a:accent5>
      <a:accent6>
        <a:srgbClr val="2E3030"/>
      </a:accent6>
      <a:hlink>
        <a:srgbClr val="1C5DBA"/>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rgbClr val="000000"/>
    </a:dk1>
    <a:lt1>
      <a:srgbClr val="FFFFFF"/>
    </a:lt1>
    <a:dk2>
      <a:srgbClr val="03617A"/>
    </a:dk2>
    <a:lt2>
      <a:srgbClr val="C6D667"/>
    </a:lt2>
    <a:accent1>
      <a:srgbClr val="70C7B8"/>
    </a:accent1>
    <a:accent2>
      <a:srgbClr val="1A405C"/>
    </a:accent2>
    <a:accent3>
      <a:srgbClr val="E0A624"/>
    </a:accent3>
    <a:accent4>
      <a:srgbClr val="E33D2E"/>
    </a:accent4>
    <a:accent5>
      <a:srgbClr val="C16125"/>
    </a:accent5>
    <a:accent6>
      <a:srgbClr val="2E3030"/>
    </a:accent6>
    <a:hlink>
      <a:srgbClr val="1C5DBA"/>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76681792DC0D34E936984349F71BA55" ma:contentTypeVersion="7" ma:contentTypeDescription="Create a new document." ma:contentTypeScope="" ma:versionID="cc62b45f2eb5c52d2f3906ed5ac0f05d">
  <xsd:schema xmlns:xsd="http://www.w3.org/2001/XMLSchema" xmlns:xs="http://www.w3.org/2001/XMLSchema" xmlns:p="http://schemas.microsoft.com/office/2006/metadata/properties" xmlns:ns2="f79a2d6c-634e-456e-8826-99816c40c893" targetNamespace="http://schemas.microsoft.com/office/2006/metadata/properties" ma:root="true" ma:fieldsID="66f81d059a3e2072ae68536c02893d20" ns2:_="">
    <xsd:import namespace="f79a2d6c-634e-456e-8826-99816c40c8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9a2d6c-634e-456e-8826-99816c40c8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0B2A9B0-F01F-47A6-850D-0EB155630AFF}">
  <ds:schemaRefs>
    <ds:schemaRef ds:uri="http://schemas.microsoft.com/sharepoint/v3/contenttype/forms"/>
  </ds:schemaRefs>
</ds:datastoreItem>
</file>

<file path=customXml/itemProps2.xml><?xml version="1.0" encoding="utf-8"?>
<ds:datastoreItem xmlns:ds="http://schemas.openxmlformats.org/officeDocument/2006/customXml" ds:itemID="{2DA5934F-34F7-49C2-9D2D-4B3C213D66BA}">
  <ds:schemaRefs>
    <ds:schemaRef ds:uri="f79a2d6c-634e-456e-8826-99816c40c8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7F5ABB2-C9B5-46BB-9F51-8484F1096FB7}">
  <ds:schemaRefs>
    <ds:schemaRef ds:uri="f79a2d6c-634e-456e-8826-99816c40c8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78</Slides>
  <Notes>73</Notes>
  <HiddenSlides>0</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DOM DoIT</vt:lpstr>
      <vt:lpstr>Review and Approval Process Training: Best Practices and New Republishing Steps October 27, 2026</vt:lpstr>
      <vt:lpstr>Welcome</vt:lpstr>
      <vt:lpstr>Agenda</vt:lpstr>
      <vt:lpstr>Reflecting on Our First Year</vt:lpstr>
      <vt:lpstr>A Year of Growth, By the Numbers</vt:lpstr>
      <vt:lpstr>Adoption by Agency</vt:lpstr>
      <vt:lpstr>CX, DX, and EX at a Glance</vt:lpstr>
      <vt:lpstr>Self-Service &amp; Communication</vt:lpstr>
      <vt:lpstr>Celebrating Excellence Across Iowa</vt:lpstr>
      <vt:lpstr>Highlight Story</vt:lpstr>
      <vt:lpstr>Tell Us Your Story</vt:lpstr>
      <vt:lpstr>Start Recording</vt:lpstr>
      <vt:lpstr>The Review &amp; Approval Process</vt:lpstr>
      <vt:lpstr>Don't Skip Your Agency's Process</vt:lpstr>
      <vt:lpstr>Five Steps to Draft to Live</vt:lpstr>
      <vt:lpstr>How a Survey Gets Published</vt:lpstr>
      <vt:lpstr>Request to Publish – Step 1 Status: Quality &amp; Security</vt:lpstr>
      <vt:lpstr>Request to Publish – Step 2 Status: Quality &amp; Security</vt:lpstr>
      <vt:lpstr>Intake - Choosing Your Review Path Status: Quality &amp; Security</vt:lpstr>
      <vt:lpstr>Intake - Choosing Your Review Path Status: Quality &amp; Security</vt:lpstr>
      <vt:lpstr>Qualtrics + IA Security &amp; Quality review Status: Quality &amp; Security</vt:lpstr>
      <vt:lpstr>AI - Review Status: Quality &amp; Security</vt:lpstr>
      <vt:lpstr>Service Delivery Actions Status: Quality &amp; Security</vt:lpstr>
      <vt:lpstr>Collaboration Status: Quality &amp; Security</vt:lpstr>
      <vt:lpstr>Workflow Notifications Status: Quality &amp; Security</vt:lpstr>
      <vt:lpstr>Approve/Deny Status: Approver</vt:lpstr>
      <vt:lpstr>Finalize and Distribute  Status: Closed</vt:lpstr>
      <vt:lpstr>Three Statuses You Might See Status: Testing, Denied, or Republish</vt:lpstr>
      <vt:lpstr>Collaboration Status: Closed</vt:lpstr>
      <vt:lpstr>Track Your Survey’s Status Anytime </vt:lpstr>
      <vt:lpstr>New Republishing Steps</vt:lpstr>
      <vt:lpstr>Don’t Use the Publish Button </vt:lpstr>
      <vt:lpstr>Finding Your Republish Link </vt:lpstr>
      <vt:lpstr>Read the intro screen </vt:lpstr>
      <vt:lpstr>Confirm it’s the right survey </vt:lpstr>
      <vt:lpstr>If You Can’t Republish Yet </vt:lpstr>
      <vt:lpstr>Verify your name and email </vt:lpstr>
      <vt:lpstr>Answer ONE Question. Status: Testing</vt:lpstr>
      <vt:lpstr>Answer a few questions. – Sensitive Data Status: Closed</vt:lpstr>
      <vt:lpstr>Answer a few questions – AI Review Status: Closed</vt:lpstr>
      <vt:lpstr>Answer a few questions – Read Critical Guidance Status: Closed</vt:lpstr>
      <vt:lpstr>Processing the Request Status: Republish</vt:lpstr>
      <vt:lpstr>What Happens Once You’re Live Again Status: Testing or Closed</vt:lpstr>
      <vt:lpstr>Sensitive Data Policy</vt:lpstr>
      <vt:lpstr>Why This Policy Exists</vt:lpstr>
      <vt:lpstr>What Is the Sensitive Data Policy?</vt:lpstr>
      <vt:lpstr>Important Note</vt:lpstr>
      <vt:lpstr>If You Find It First</vt:lpstr>
      <vt:lpstr>If We Find It First</vt:lpstr>
      <vt:lpstr>Want to Learn More? Locating Sensitive Data Policy Violations</vt:lpstr>
      <vt:lpstr>Want to Learn More? Filtering Data Policy Violations</vt:lpstr>
      <vt:lpstr>An Alert System Is on the Way Filtering Data Policy Violations</vt:lpstr>
      <vt:lpstr>Best Practices &amp; Common Mishaps</vt:lpstr>
      <vt:lpstr>Top and New Guides</vt:lpstr>
      <vt:lpstr>Qualtrics Guides and Best Practices </vt:lpstr>
      <vt:lpstr>To Publish</vt:lpstr>
      <vt:lpstr>To Republish</vt:lpstr>
      <vt:lpstr>Setting Up the Closed-Loop Ticket System</vt:lpstr>
      <vt:lpstr>Setting Up Email Templates and Tasks</vt:lpstr>
      <vt:lpstr>Guide to Creating Great Surveys and Forms for Iowans</vt:lpstr>
      <vt:lpstr>Critical Guidance for Editing a Published Survey</vt:lpstr>
      <vt:lpstr>Branding and Theming a Survey</vt:lpstr>
      <vt:lpstr>Reporting Unidentified or Missed Sensitive Data</vt:lpstr>
      <vt:lpstr>Participant Quick Start Guide</vt:lpstr>
      <vt:lpstr>Best Practices for Survey Rating Scales</vt:lpstr>
      <vt:lpstr>Support Options</vt:lpstr>
      <vt:lpstr>Qualtrics CX Dashboard 101 Training </vt:lpstr>
      <vt:lpstr>Loop and Merge, Display Logic, Block Branching, and Skip Logic Best Practices</vt:lpstr>
      <vt:lpstr>Tuesdays with Qualtrics: New Release Spotlight</vt:lpstr>
      <vt:lpstr>Bi-Weekly Office Hours </vt:lpstr>
      <vt:lpstr>Qualtrics CX Support and Strategy - Expert 1:1 Session</vt:lpstr>
      <vt:lpstr>Self Paced </vt:lpstr>
      <vt:lpstr>Stay Connected</vt:lpstr>
      <vt:lpstr>Qualtrics Bulletins </vt:lpstr>
      <vt:lpstr>Need Access and Support</vt:lpstr>
      <vt:lpstr>Know Your Survey ID, Because We're Going to Ask</vt:lpstr>
      <vt:lpstr>Submit a Qualtrics Request </vt:lpstr>
      <vt:lpstr>Open Forum: Your Questions &amp; Insights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Delrow, Suzanne</dc:creator>
  <cp:revision>72</cp:revision>
  <dcterms:modified xsi:type="dcterms:W3CDTF">2026-10-26T21:51:42Z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0x010100C76681792DC0D34E936984349F71BA55</vt:lpwstr>
  </property>
  <property fmtid="{D5CDD505-2E9C-101B-9397-08002B2CF9AE}" pid="3" name="MediaServiceImageTags">
    <vt:lpwstr/>
  </property>
</Properties>
</file>