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26ece84ecb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 name="Google Shape;36;g26ece84ecb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cd575e28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cd575e28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cd575e285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cd575e285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f846023ab3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f846023ab3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0cd575e2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0cd575e2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df45759f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df45759f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0cd575e28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0cd575e28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f846023ab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f846023ab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f82b354d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6f82b354d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df45759fe1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df45759fe1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df45759fe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df45759fe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846023ab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f846023ab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f846023a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f846023a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df45759fe1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df45759fe1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f846023ab3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f846023ab3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f846023ab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f846023ab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f846023ab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f846023ab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f846023ab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f846023ab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229921cc03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229921cc03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f846023ab3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f846023ab3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f846023ab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f846023ab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26ece84ecb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26ece84ecb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6ece84ecbc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6ece84ecbc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2f846023ab3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2f846023ab3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0cd575e28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0cd575e28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0cd575e285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0cd575e285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0cd575e28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0cd575e28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0cd575e28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0cd575e28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cd575e285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cd575e285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pic>
        <p:nvPicPr>
          <p:cNvPr descr="https://lh4.googleusercontent.com/0jO1tYQk6XgRqjkpLb-Yd-3_vSfx8OLPdBauO9uuszcLUAbvriETzko07vaSoqllj2XWDibxLTRvfeACLujfzq6nlydFA5MAvVosDOGo_hwsdQgjQz2VCMkvBL8DPPyEtlwVuQtQjeAwZA7xl9scunA61Q=s2048" id="10" name="Google Shape;10;p2"/>
          <p:cNvPicPr preferRelativeResize="0"/>
          <p:nvPr/>
        </p:nvPicPr>
        <p:blipFill rotWithShape="1">
          <a:blip r:embed="rId2">
            <a:alphaModFix/>
          </a:blip>
          <a:srcRect b="0" l="0" r="0" t="0"/>
          <a:stretch/>
        </p:blipFill>
        <p:spPr>
          <a:xfrm>
            <a:off x="688728" y="2069152"/>
            <a:ext cx="7766543" cy="1005200"/>
          </a:xfrm>
          <a:prstGeom prst="rect">
            <a:avLst/>
          </a:prstGeom>
          <a:noFill/>
          <a:ln>
            <a:noFill/>
          </a:ln>
        </p:spPr>
      </p:pic>
      <p:sp>
        <p:nvSpPr>
          <p:cNvPr id="11" name="Google Shape;11;p2"/>
          <p:cNvSpPr txBox="1"/>
          <p:nvPr/>
        </p:nvSpPr>
        <p:spPr>
          <a:xfrm>
            <a:off x="0" y="3079125"/>
            <a:ext cx="9144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2" name="Google Shape;12;p2"/>
          <p:cNvSpPr txBox="1"/>
          <p:nvPr/>
        </p:nvSpPr>
        <p:spPr>
          <a:xfrm>
            <a:off x="57950" y="3093350"/>
            <a:ext cx="90336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Work Sans"/>
              <a:ea typeface="Work Sans"/>
              <a:cs typeface="Work Sans"/>
              <a:sym typeface="Work Sans"/>
            </a:endParaRPr>
          </a:p>
        </p:txBody>
      </p:sp>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453400" y="929100"/>
            <a:ext cx="8228100" cy="36420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
        <p:nvSpPr>
          <p:cNvPr id="15" name="Google Shape;15;p3"/>
          <p:cNvSpPr txBox="1"/>
          <p:nvPr>
            <p:ph type="title"/>
          </p:nvPr>
        </p:nvSpPr>
        <p:spPr>
          <a:xfrm>
            <a:off x="453500" y="216925"/>
            <a:ext cx="82281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OBJECT_1">
    <p:spTree>
      <p:nvGrpSpPr>
        <p:cNvPr id="16" name="Shape 16"/>
        <p:cNvGrpSpPr/>
        <p:nvPr/>
      </p:nvGrpSpPr>
      <p:grpSpPr>
        <a:xfrm>
          <a:off x="0" y="0"/>
          <a:ext cx="0" cy="0"/>
          <a:chOff x="0" y="0"/>
          <a:chExt cx="0" cy="0"/>
        </a:xfrm>
      </p:grpSpPr>
      <p:sp>
        <p:nvSpPr>
          <p:cNvPr id="17" name="Google Shape;17;p4"/>
          <p:cNvSpPr txBox="1"/>
          <p:nvPr>
            <p:ph idx="1" type="body"/>
          </p:nvPr>
        </p:nvSpPr>
        <p:spPr>
          <a:xfrm>
            <a:off x="460825" y="906800"/>
            <a:ext cx="4111200" cy="36495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
        <p:nvSpPr>
          <p:cNvPr id="18" name="Google Shape;18;p4"/>
          <p:cNvSpPr txBox="1"/>
          <p:nvPr>
            <p:ph type="title"/>
          </p:nvPr>
        </p:nvSpPr>
        <p:spPr>
          <a:xfrm>
            <a:off x="460825" y="224350"/>
            <a:ext cx="82206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
        <p:nvSpPr>
          <p:cNvPr id="19" name="Google Shape;19;p4"/>
          <p:cNvSpPr txBox="1"/>
          <p:nvPr>
            <p:ph idx="2" type="body"/>
          </p:nvPr>
        </p:nvSpPr>
        <p:spPr>
          <a:xfrm>
            <a:off x="4738425" y="906800"/>
            <a:ext cx="4111200" cy="36495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extLst>
    <p:ext uri="{DCECCB84-F9BA-43D5-87BE-67443E8EF086}">
      <p15:sldGuideLst>
        <p15:guide id="1" pos="2880">
          <p15:clr>
            <a:srgbClr val="E46962"/>
          </p15:clr>
        </p15:guide>
        <p15:guide id="2" orient="horz" pos="1620">
          <p15:clr>
            <a:srgbClr val="E46962"/>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amp; Text">
  <p:cSld name="CUSTOM_2">
    <p:spTree>
      <p:nvGrpSpPr>
        <p:cNvPr id="20" name="Shape 20"/>
        <p:cNvGrpSpPr/>
        <p:nvPr/>
      </p:nvGrpSpPr>
      <p:grpSpPr>
        <a:xfrm>
          <a:off x="0" y="0"/>
          <a:ext cx="0" cy="0"/>
          <a:chOff x="0" y="0"/>
          <a:chExt cx="0" cy="0"/>
        </a:xfrm>
      </p:grpSpPr>
      <p:sp>
        <p:nvSpPr>
          <p:cNvPr id="21" name="Google Shape;21;p5"/>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lvl1pPr lvl="0">
              <a:spcBef>
                <a:spcPts val="0"/>
              </a:spcBef>
              <a:spcAft>
                <a:spcPts val="0"/>
              </a:spcAft>
              <a:buSzPts val="34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p:txBody>
      </p:sp>
      <p:sp>
        <p:nvSpPr>
          <p:cNvPr id="22" name="Google Shape;22;p5"/>
          <p:cNvSpPr/>
          <p:nvPr>
            <p:ph idx="2" type="pic"/>
          </p:nvPr>
        </p:nvSpPr>
        <p:spPr>
          <a:xfrm>
            <a:off x="449150" y="914225"/>
            <a:ext cx="4183800" cy="3657000"/>
          </a:xfrm>
          <a:prstGeom prst="rect">
            <a:avLst/>
          </a:prstGeom>
          <a:noFill/>
          <a:ln>
            <a:noFill/>
          </a:ln>
        </p:spPr>
      </p:sp>
      <p:sp>
        <p:nvSpPr>
          <p:cNvPr id="23" name="Google Shape;23;p5"/>
          <p:cNvSpPr txBox="1"/>
          <p:nvPr>
            <p:ph idx="1" type="body"/>
          </p:nvPr>
        </p:nvSpPr>
        <p:spPr>
          <a:xfrm>
            <a:off x="4879475" y="914250"/>
            <a:ext cx="3949800" cy="36570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amp; Text">
  <p:cSld name="CUSTOM_2_1">
    <p:spTree>
      <p:nvGrpSpPr>
        <p:cNvPr id="24" name="Shape 24"/>
        <p:cNvGrpSpPr/>
        <p:nvPr/>
      </p:nvGrpSpPr>
      <p:grpSpPr>
        <a:xfrm>
          <a:off x="0" y="0"/>
          <a:ext cx="0" cy="0"/>
          <a:chOff x="0" y="0"/>
          <a:chExt cx="0" cy="0"/>
        </a:xfrm>
      </p:grpSpPr>
      <p:sp>
        <p:nvSpPr>
          <p:cNvPr id="25" name="Google Shape;25;p6"/>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lvl1pPr lvl="0" rtl="0">
              <a:spcBef>
                <a:spcPts val="0"/>
              </a:spcBef>
              <a:spcAft>
                <a:spcPts val="0"/>
              </a:spcAft>
              <a:buSzPts val="34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p:txBody>
      </p:sp>
      <p:sp>
        <p:nvSpPr>
          <p:cNvPr id="26" name="Google Shape;26;p6"/>
          <p:cNvSpPr/>
          <p:nvPr>
            <p:ph idx="2" type="pic"/>
          </p:nvPr>
        </p:nvSpPr>
        <p:spPr>
          <a:xfrm>
            <a:off x="4752350" y="921675"/>
            <a:ext cx="4183800" cy="3642000"/>
          </a:xfrm>
          <a:prstGeom prst="rect">
            <a:avLst/>
          </a:prstGeom>
          <a:noFill/>
          <a:ln>
            <a:noFill/>
          </a:ln>
        </p:spPr>
      </p:sp>
      <p:sp>
        <p:nvSpPr>
          <p:cNvPr id="27" name="Google Shape;27;p6"/>
          <p:cNvSpPr txBox="1"/>
          <p:nvPr>
            <p:ph idx="1" type="body"/>
          </p:nvPr>
        </p:nvSpPr>
        <p:spPr>
          <a:xfrm>
            <a:off x="395225" y="921675"/>
            <a:ext cx="3949800" cy="36420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p:cSld name="CUSTOM_1">
    <p:spTree>
      <p:nvGrpSpPr>
        <p:cNvPr id="28" name="Shape 2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HER NOTES - BRANDING">
  <p:cSld name="CUSTOM_1_1">
    <p:spTree>
      <p:nvGrpSpPr>
        <p:cNvPr id="29" name="Shape 29"/>
        <p:cNvGrpSpPr/>
        <p:nvPr/>
      </p:nvGrpSpPr>
      <p:grpSpPr>
        <a:xfrm>
          <a:off x="0" y="0"/>
          <a:ext cx="0" cy="0"/>
          <a:chOff x="0" y="0"/>
          <a:chExt cx="0" cy="0"/>
        </a:xfrm>
      </p:grpSpPr>
      <p:sp>
        <p:nvSpPr>
          <p:cNvPr id="30" name="Google Shape;30;p8"/>
          <p:cNvSpPr txBox="1"/>
          <p:nvPr/>
        </p:nvSpPr>
        <p:spPr>
          <a:xfrm>
            <a:off x="354975" y="463631"/>
            <a:ext cx="8635200" cy="3021000"/>
          </a:xfrm>
          <a:prstGeom prst="rect">
            <a:avLst/>
          </a:prstGeom>
          <a:noFill/>
          <a:ln>
            <a:noFill/>
          </a:ln>
        </p:spPr>
        <p:txBody>
          <a:bodyPr anchorCtr="0" anchor="t" bIns="71100" lIns="71100" spcFirstLastPara="1" rIns="71100" wrap="square" tIns="71100">
            <a:noAutofit/>
          </a:bodyPr>
          <a:lstStyle/>
          <a:p>
            <a:pPr indent="-234950" lvl="0" marL="241300" rtl="0" algn="l">
              <a:lnSpc>
                <a:spcPct val="115000"/>
              </a:lnSpc>
              <a:spcBef>
                <a:spcPts val="0"/>
              </a:spcBef>
              <a:spcAft>
                <a:spcPts val="0"/>
              </a:spcAft>
              <a:buClr>
                <a:schemeClr val="dk1"/>
              </a:buClr>
              <a:buSzPts val="2900"/>
              <a:buFont typeface="Work Sans"/>
              <a:buChar char="•"/>
            </a:pPr>
            <a:r>
              <a:rPr lang="en" sz="2900">
                <a:solidFill>
                  <a:schemeClr val="dk1"/>
                </a:solidFill>
                <a:latin typeface="Work Sans"/>
                <a:ea typeface="Work Sans"/>
                <a:cs typeface="Work Sans"/>
                <a:sym typeface="Work Sans"/>
              </a:rPr>
              <a:t>Black for text</a:t>
            </a:r>
            <a:endParaRPr sz="2900">
              <a:solidFill>
                <a:schemeClr val="dk1"/>
              </a:solidFill>
              <a:latin typeface="Work Sans"/>
              <a:ea typeface="Work Sans"/>
              <a:cs typeface="Work Sans"/>
              <a:sym typeface="Work Sans"/>
            </a:endParaRPr>
          </a:p>
          <a:p>
            <a:pPr indent="-234950" lvl="0" marL="241300" rtl="0" algn="l">
              <a:lnSpc>
                <a:spcPct val="115000"/>
              </a:lnSpc>
              <a:spcBef>
                <a:spcPts val="1000"/>
              </a:spcBef>
              <a:spcAft>
                <a:spcPts val="0"/>
              </a:spcAft>
              <a:buClr>
                <a:schemeClr val="dk1"/>
              </a:buClr>
              <a:buSzPts val="2900"/>
              <a:buFont typeface="Work Sans"/>
              <a:buChar char="•"/>
            </a:pPr>
            <a:r>
              <a:rPr lang="en" sz="2900">
                <a:solidFill>
                  <a:schemeClr val="dk1"/>
                </a:solidFill>
                <a:latin typeface="Work Sans"/>
                <a:ea typeface="Work Sans"/>
                <a:cs typeface="Work Sans"/>
                <a:sym typeface="Work Sans"/>
              </a:rPr>
              <a:t>Primary colors for titles and graphics are related to the logo below</a:t>
            </a:r>
            <a:endParaRPr sz="2900">
              <a:solidFill>
                <a:schemeClr val="dk1"/>
              </a:solidFill>
              <a:latin typeface="Work Sans"/>
              <a:ea typeface="Work Sans"/>
              <a:cs typeface="Work Sans"/>
              <a:sym typeface="Work Sans"/>
            </a:endParaRPr>
          </a:p>
          <a:p>
            <a:pPr indent="-234950" lvl="0" marL="241300" rtl="0" algn="l">
              <a:lnSpc>
                <a:spcPct val="115000"/>
              </a:lnSpc>
              <a:spcBef>
                <a:spcPts val="1000"/>
              </a:spcBef>
              <a:spcAft>
                <a:spcPts val="0"/>
              </a:spcAft>
              <a:buClr>
                <a:schemeClr val="dk2"/>
              </a:buClr>
              <a:buSzPts val="2900"/>
              <a:buFont typeface="Work Sans"/>
              <a:buChar char="•"/>
            </a:pPr>
            <a:r>
              <a:rPr lang="en" sz="2900">
                <a:solidFill>
                  <a:schemeClr val="dk2"/>
                </a:solidFill>
                <a:latin typeface="Work Sans"/>
                <a:ea typeface="Work Sans"/>
                <a:cs typeface="Work Sans"/>
                <a:sym typeface="Work Sans"/>
              </a:rPr>
              <a:t>RGB 3, 97, 122</a:t>
            </a:r>
            <a:endParaRPr sz="2900">
              <a:solidFill>
                <a:schemeClr val="dk1"/>
              </a:solidFill>
              <a:latin typeface="Work Sans"/>
              <a:ea typeface="Work Sans"/>
              <a:cs typeface="Work Sans"/>
              <a:sym typeface="Work Sans"/>
            </a:endParaRPr>
          </a:p>
          <a:p>
            <a:pPr indent="-234950" lvl="0" marL="241300" rtl="0" algn="l">
              <a:lnSpc>
                <a:spcPct val="115000"/>
              </a:lnSpc>
              <a:spcBef>
                <a:spcPts val="1000"/>
              </a:spcBef>
              <a:spcAft>
                <a:spcPts val="0"/>
              </a:spcAft>
              <a:buClr>
                <a:schemeClr val="lt2"/>
              </a:buClr>
              <a:buSzPts val="2900"/>
              <a:buFont typeface="Work Sans"/>
              <a:buChar char="•"/>
            </a:pPr>
            <a:r>
              <a:rPr lang="en" sz="2900">
                <a:solidFill>
                  <a:schemeClr val="lt2"/>
                </a:solidFill>
                <a:latin typeface="Work Sans"/>
                <a:ea typeface="Work Sans"/>
                <a:cs typeface="Work Sans"/>
                <a:sym typeface="Work Sans"/>
              </a:rPr>
              <a:t>RGB 198, 214, 103</a:t>
            </a:r>
            <a:endParaRPr sz="2900">
              <a:solidFill>
                <a:schemeClr val="dk1"/>
              </a:solidFill>
              <a:latin typeface="Work Sans"/>
              <a:ea typeface="Work Sans"/>
              <a:cs typeface="Work Sans"/>
              <a:sym typeface="Work Sans"/>
            </a:endParaRPr>
          </a:p>
          <a:p>
            <a:pPr indent="-234950" lvl="0" marL="241300" rtl="0" algn="l">
              <a:lnSpc>
                <a:spcPct val="115000"/>
              </a:lnSpc>
              <a:spcBef>
                <a:spcPts val="1000"/>
              </a:spcBef>
              <a:spcAft>
                <a:spcPts val="0"/>
              </a:spcAft>
              <a:buClr>
                <a:schemeClr val="accent3"/>
              </a:buClr>
              <a:buSzPts val="2900"/>
              <a:buFont typeface="Work Sans"/>
              <a:buChar char="•"/>
            </a:pPr>
            <a:r>
              <a:rPr lang="en" sz="2900">
                <a:solidFill>
                  <a:schemeClr val="accent3"/>
                </a:solidFill>
                <a:latin typeface="Work Sans"/>
                <a:ea typeface="Work Sans"/>
                <a:cs typeface="Work Sans"/>
                <a:sym typeface="Work Sans"/>
              </a:rPr>
              <a:t>RGB 224, 166, 36</a:t>
            </a:r>
            <a:endParaRPr sz="1900">
              <a:solidFill>
                <a:schemeClr val="dk1"/>
              </a:solidFill>
              <a:latin typeface="Work Sans"/>
              <a:ea typeface="Work Sans"/>
              <a:cs typeface="Work Sans"/>
              <a:sym typeface="Work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9"/>
          <p:cNvSpPr txBox="1"/>
          <p:nvPr>
            <p:ph type="ctrTitle"/>
          </p:nvPr>
        </p:nvSpPr>
        <p:spPr>
          <a:xfrm>
            <a:off x="311708" y="744575"/>
            <a:ext cx="8520600" cy="2052900"/>
          </a:xfrm>
          <a:prstGeom prst="rect">
            <a:avLst/>
          </a:prstGeom>
        </p:spPr>
        <p:txBody>
          <a:bodyPr anchorCtr="0" anchor="ctr" bIns="35550" lIns="71100" spcFirstLastPara="1" rIns="71100" wrap="square" tIns="35550">
            <a:no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33" name="Google Shape;33;p9"/>
          <p:cNvSpPr txBox="1"/>
          <p:nvPr>
            <p:ph idx="1" type="subTitle"/>
          </p:nvPr>
        </p:nvSpPr>
        <p:spPr>
          <a:xfrm>
            <a:off x="311700" y="2834125"/>
            <a:ext cx="8520600" cy="792600"/>
          </a:xfrm>
          <a:prstGeom prst="rect">
            <a:avLst/>
          </a:prstGeom>
        </p:spPr>
        <p:txBody>
          <a:bodyPr anchorCtr="0" anchor="ctr" bIns="35550" lIns="71100" spcFirstLastPara="1" rIns="71100" wrap="square" tIns="35550">
            <a:noAutofit/>
          </a:bodyPr>
          <a:lstStyle>
            <a:lvl1pPr lvl="0" rtl="0" algn="ctr">
              <a:lnSpc>
                <a:spcPct val="100000"/>
              </a:lnSpc>
              <a:spcBef>
                <a:spcPts val="900"/>
              </a:spcBef>
              <a:spcAft>
                <a:spcPts val="0"/>
              </a:spcAft>
              <a:buSzPts val="2900"/>
              <a:buNone/>
              <a:defRPr sz="2900"/>
            </a:lvl1pPr>
            <a:lvl2pPr lvl="1" rtl="0" algn="ctr">
              <a:lnSpc>
                <a:spcPct val="100000"/>
              </a:lnSpc>
              <a:spcBef>
                <a:spcPts val="400"/>
              </a:spcBef>
              <a:spcAft>
                <a:spcPts val="0"/>
              </a:spcAft>
              <a:buSzPts val="2900"/>
              <a:buNone/>
              <a:defRPr sz="2900"/>
            </a:lvl2pPr>
            <a:lvl3pPr lvl="2" rtl="0" algn="ctr">
              <a:lnSpc>
                <a:spcPct val="100000"/>
              </a:lnSpc>
              <a:spcBef>
                <a:spcPts val="400"/>
              </a:spcBef>
              <a:spcAft>
                <a:spcPts val="0"/>
              </a:spcAft>
              <a:buSzPts val="2900"/>
              <a:buNone/>
              <a:defRPr sz="2900"/>
            </a:lvl3pPr>
            <a:lvl4pPr lvl="3" rtl="0" algn="ctr">
              <a:lnSpc>
                <a:spcPct val="100000"/>
              </a:lnSpc>
              <a:spcBef>
                <a:spcPts val="400"/>
              </a:spcBef>
              <a:spcAft>
                <a:spcPts val="0"/>
              </a:spcAft>
              <a:buSzPts val="2900"/>
              <a:buNone/>
              <a:defRPr sz="2900"/>
            </a:lvl4pPr>
            <a:lvl5pPr lvl="4" rtl="0" algn="ctr">
              <a:lnSpc>
                <a:spcPct val="100000"/>
              </a:lnSpc>
              <a:spcBef>
                <a:spcPts val="400"/>
              </a:spcBef>
              <a:spcAft>
                <a:spcPts val="0"/>
              </a:spcAft>
              <a:buSzPts val="2900"/>
              <a:buNone/>
              <a:defRPr sz="2900"/>
            </a:lvl5pPr>
            <a:lvl6pPr lvl="5" rtl="0" algn="ctr">
              <a:lnSpc>
                <a:spcPct val="100000"/>
              </a:lnSpc>
              <a:spcBef>
                <a:spcPts val="400"/>
              </a:spcBef>
              <a:spcAft>
                <a:spcPts val="0"/>
              </a:spcAft>
              <a:buSzPts val="2900"/>
              <a:buNone/>
              <a:defRPr sz="2900"/>
            </a:lvl6pPr>
            <a:lvl7pPr lvl="6" rtl="0" algn="ctr">
              <a:lnSpc>
                <a:spcPct val="100000"/>
              </a:lnSpc>
              <a:spcBef>
                <a:spcPts val="400"/>
              </a:spcBef>
              <a:spcAft>
                <a:spcPts val="0"/>
              </a:spcAft>
              <a:buSzPts val="2900"/>
              <a:buNone/>
              <a:defRPr sz="2900"/>
            </a:lvl7pPr>
            <a:lvl8pPr lvl="7" rtl="0" algn="ctr">
              <a:lnSpc>
                <a:spcPct val="100000"/>
              </a:lnSpc>
              <a:spcBef>
                <a:spcPts val="400"/>
              </a:spcBef>
              <a:spcAft>
                <a:spcPts val="0"/>
              </a:spcAft>
              <a:buSzPts val="2900"/>
              <a:buNone/>
              <a:defRPr sz="2900"/>
            </a:lvl8pPr>
            <a:lvl9pPr lvl="8" rtl="0" algn="ctr">
              <a:lnSpc>
                <a:spcPct val="100000"/>
              </a:lnSpc>
              <a:spcBef>
                <a:spcPts val="400"/>
              </a:spcBef>
              <a:spcAft>
                <a:spcPts val="0"/>
              </a:spcAft>
              <a:buSzPts val="2900"/>
              <a:buNone/>
              <a:defRPr sz="2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3400" y="224350"/>
            <a:ext cx="8228100" cy="558000"/>
          </a:xfrm>
          <a:prstGeom prst="rect">
            <a:avLst/>
          </a:prstGeom>
          <a:noFill/>
          <a:ln>
            <a:noFill/>
          </a:ln>
        </p:spPr>
        <p:txBody>
          <a:bodyPr anchorCtr="0" anchor="t" bIns="35550" lIns="71100" spcFirstLastPara="1" rIns="71100" wrap="square" tIns="35550">
            <a:noAutofit/>
          </a:bodyPr>
          <a:lstStyle>
            <a:lvl1pPr lvl="0" marR="0" rtl="0" algn="l">
              <a:lnSpc>
                <a:spcPct val="90000"/>
              </a:lnSpc>
              <a:spcBef>
                <a:spcPts val="0"/>
              </a:spcBef>
              <a:spcAft>
                <a:spcPts val="0"/>
              </a:spcAft>
              <a:buClr>
                <a:srgbClr val="03617A"/>
              </a:buClr>
              <a:buSzPts val="3400"/>
              <a:buFont typeface="Work Sans Black"/>
              <a:buNone/>
              <a:defRPr i="0" sz="3400" u="none" cap="none" strike="noStrike">
                <a:solidFill>
                  <a:srgbClr val="03617A"/>
                </a:solidFill>
                <a:latin typeface="Work Sans Black"/>
                <a:ea typeface="Work Sans Black"/>
                <a:cs typeface="Work Sans Black"/>
                <a:sym typeface="Work Sans Black"/>
              </a:defRPr>
            </a:lvl1pPr>
            <a:lvl2pPr lvl="1" rtl="0">
              <a:spcBef>
                <a:spcPts val="0"/>
              </a:spcBef>
              <a:spcAft>
                <a:spcPts val="0"/>
              </a:spcAft>
              <a:buSzPts val="1200"/>
              <a:buNone/>
              <a:defRPr sz="1500"/>
            </a:lvl2pPr>
            <a:lvl3pPr lvl="2" rtl="0">
              <a:spcBef>
                <a:spcPts val="0"/>
              </a:spcBef>
              <a:spcAft>
                <a:spcPts val="0"/>
              </a:spcAft>
              <a:buSzPts val="1200"/>
              <a:buNone/>
              <a:defRPr sz="1500"/>
            </a:lvl3pPr>
            <a:lvl4pPr lvl="3" rtl="0">
              <a:spcBef>
                <a:spcPts val="0"/>
              </a:spcBef>
              <a:spcAft>
                <a:spcPts val="0"/>
              </a:spcAft>
              <a:buSzPts val="1200"/>
              <a:buNone/>
              <a:defRPr sz="1500"/>
            </a:lvl4pPr>
            <a:lvl5pPr lvl="4" rtl="0">
              <a:spcBef>
                <a:spcPts val="0"/>
              </a:spcBef>
              <a:spcAft>
                <a:spcPts val="0"/>
              </a:spcAft>
              <a:buSzPts val="1200"/>
              <a:buNone/>
              <a:defRPr sz="1500"/>
            </a:lvl5pPr>
            <a:lvl6pPr lvl="5" rtl="0">
              <a:spcBef>
                <a:spcPts val="0"/>
              </a:spcBef>
              <a:spcAft>
                <a:spcPts val="0"/>
              </a:spcAft>
              <a:buSzPts val="1200"/>
              <a:buNone/>
              <a:defRPr sz="1500"/>
            </a:lvl6pPr>
            <a:lvl7pPr lvl="6" rtl="0">
              <a:spcBef>
                <a:spcPts val="0"/>
              </a:spcBef>
              <a:spcAft>
                <a:spcPts val="0"/>
              </a:spcAft>
              <a:buSzPts val="1200"/>
              <a:buNone/>
              <a:defRPr sz="1500"/>
            </a:lvl7pPr>
            <a:lvl8pPr lvl="7" rtl="0">
              <a:spcBef>
                <a:spcPts val="0"/>
              </a:spcBef>
              <a:spcAft>
                <a:spcPts val="0"/>
              </a:spcAft>
              <a:buSzPts val="1200"/>
              <a:buNone/>
              <a:defRPr sz="1500"/>
            </a:lvl8pPr>
            <a:lvl9pPr lvl="8" rtl="0">
              <a:spcBef>
                <a:spcPts val="0"/>
              </a:spcBef>
              <a:spcAft>
                <a:spcPts val="0"/>
              </a:spcAft>
              <a:buSzPts val="1200"/>
              <a:buNone/>
              <a:defRPr sz="1500"/>
            </a:lvl9pPr>
          </a:lstStyle>
          <a:p/>
        </p:txBody>
      </p:sp>
      <p:sp>
        <p:nvSpPr>
          <p:cNvPr id="7" name="Google Shape;7;p1"/>
          <p:cNvSpPr txBox="1"/>
          <p:nvPr>
            <p:ph idx="1" type="body"/>
          </p:nvPr>
        </p:nvSpPr>
        <p:spPr>
          <a:xfrm>
            <a:off x="453400" y="929100"/>
            <a:ext cx="8228100" cy="3634500"/>
          </a:xfrm>
          <a:prstGeom prst="rect">
            <a:avLst/>
          </a:prstGeom>
          <a:noFill/>
          <a:ln>
            <a:noFill/>
          </a:ln>
        </p:spPr>
        <p:txBody>
          <a:bodyPr anchorCtr="0" anchor="t" bIns="35550" lIns="71100" spcFirstLastPara="1" rIns="71100" wrap="square" tIns="35550">
            <a:noAutofit/>
          </a:bodyPr>
          <a:lstStyle>
            <a:lvl1pPr indent="-368300" lvl="0" marL="457200" marR="0" rtl="0" algn="l">
              <a:lnSpc>
                <a:spcPct val="115000"/>
              </a:lnSpc>
              <a:spcBef>
                <a:spcPts val="900"/>
              </a:spcBef>
              <a:spcAft>
                <a:spcPts val="0"/>
              </a:spcAft>
              <a:buClr>
                <a:schemeClr val="dk1"/>
              </a:buClr>
              <a:buSzPts val="2200"/>
              <a:buFont typeface="Work Sans"/>
              <a:buChar char="•"/>
              <a:defRPr i="0" sz="2200" u="none" cap="none" strike="noStrike">
                <a:solidFill>
                  <a:schemeClr val="dk1"/>
                </a:solidFill>
                <a:latin typeface="Work Sans"/>
                <a:ea typeface="Work Sans"/>
                <a:cs typeface="Work Sans"/>
                <a:sym typeface="Work Sans"/>
              </a:defRPr>
            </a:lvl1pPr>
            <a:lvl2pPr indent="-349250" lvl="1" marL="914400" marR="0" rtl="0" algn="l">
              <a:lnSpc>
                <a:spcPct val="115000"/>
              </a:lnSpc>
              <a:spcBef>
                <a:spcPts val="400"/>
              </a:spcBef>
              <a:spcAft>
                <a:spcPts val="0"/>
              </a:spcAft>
              <a:buClr>
                <a:schemeClr val="dk1"/>
              </a:buClr>
              <a:buSzPts val="1900"/>
              <a:buFont typeface="Work Sans"/>
              <a:buChar char="•"/>
              <a:defRPr i="0" sz="1900" u="none" cap="none" strike="noStrike">
                <a:solidFill>
                  <a:schemeClr val="dk1"/>
                </a:solidFill>
                <a:latin typeface="Work Sans"/>
                <a:ea typeface="Work Sans"/>
                <a:cs typeface="Work Sans"/>
                <a:sym typeface="Work Sans"/>
              </a:defRPr>
            </a:lvl2pPr>
            <a:lvl3pPr indent="-330200" lvl="2" marL="1371600" marR="0" rtl="0" algn="l">
              <a:lnSpc>
                <a:spcPct val="115000"/>
              </a:lnSpc>
              <a:spcBef>
                <a:spcPts val="400"/>
              </a:spcBef>
              <a:spcAft>
                <a:spcPts val="0"/>
              </a:spcAft>
              <a:buClr>
                <a:schemeClr val="dk1"/>
              </a:buClr>
              <a:buSzPts val="1600"/>
              <a:buFont typeface="Work Sans"/>
              <a:buChar char="•"/>
              <a:defRPr i="0" sz="1600" u="none" cap="none" strike="noStrike">
                <a:solidFill>
                  <a:schemeClr val="dk1"/>
                </a:solidFill>
                <a:latin typeface="Work Sans"/>
                <a:ea typeface="Work Sans"/>
                <a:cs typeface="Work Sans"/>
                <a:sym typeface="Work Sans"/>
              </a:defRPr>
            </a:lvl3pPr>
            <a:lvl4pPr indent="-323850" lvl="3" marL="1828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4pPr>
            <a:lvl5pPr indent="-323850" lvl="4" marL="22860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5pPr>
            <a:lvl6pPr indent="-323850" lvl="5" marL="27432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6pPr>
            <a:lvl7pPr indent="-323850" lvl="6" marL="32004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7pPr>
            <a:lvl8pPr indent="-323850" lvl="7" marL="36576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8pPr>
            <a:lvl9pPr indent="-323850" lvl="8" marL="4114800" marR="0" rtl="0" algn="l">
              <a:lnSpc>
                <a:spcPct val="115000"/>
              </a:lnSpc>
              <a:spcBef>
                <a:spcPts val="400"/>
              </a:spcBef>
              <a:spcAft>
                <a:spcPts val="0"/>
              </a:spcAft>
              <a:buClr>
                <a:schemeClr val="dk1"/>
              </a:buClr>
              <a:buSzPts val="1500"/>
              <a:buFont typeface="Work Sans"/>
              <a:buChar char="•"/>
              <a:defRPr i="0" sz="1500" u="none" cap="none" strike="noStrike">
                <a:solidFill>
                  <a:schemeClr val="dk1"/>
                </a:solidFill>
                <a:latin typeface="Work Sans"/>
                <a:ea typeface="Work Sans"/>
                <a:cs typeface="Work Sans"/>
                <a:sym typeface="Work Sans"/>
              </a:defRPr>
            </a:lvl9pPr>
          </a:lstStyle>
          <a:p/>
        </p:txBody>
      </p:sp>
      <p:pic>
        <p:nvPicPr>
          <p:cNvPr id="8" name="Google Shape;8;p1"/>
          <p:cNvPicPr preferRelativeResize="0"/>
          <p:nvPr/>
        </p:nvPicPr>
        <p:blipFill rotWithShape="1">
          <a:blip r:embed="rId1">
            <a:alphaModFix/>
          </a:blip>
          <a:srcRect b="10563" l="4365" r="3731" t="10127"/>
          <a:stretch/>
        </p:blipFill>
        <p:spPr>
          <a:xfrm>
            <a:off x="7635150" y="4585898"/>
            <a:ext cx="1508850" cy="5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dxtraining.iowa.gov/resources/content-vs-microcontent" TargetMode="External"/><Relationship Id="rId4" Type="http://schemas.openxmlformats.org/officeDocument/2006/relationships/hyperlink" Target="https://dxtraining.iowa.gov/how-do-i-content-types/how-do-i-work-microconten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0.png"/><Relationship Id="rId5"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hyperlink" Target="https://dxtraining.iowa.gov/media/how-do-i-work-media-librar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9.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hyperlink" Target="https://dxtraining.iowa.gov/build-website/how-do-i-replace-existing-media-ite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drive.google.com/drive/folders/1jtWpUaRWwHJo7E03yXsBceJ09cTEuNE8?usp=drive_link" TargetMode="External"/><Relationship Id="rId4" Type="http://schemas.openxmlformats.org/officeDocument/2006/relationships/hyperlink" Target="https://dxtraining.iowa.gov/media/image-ratio" TargetMode="External"/><Relationship Id="rId5" Type="http://schemas.openxmlformats.org/officeDocument/2006/relationships/hyperlink" Target="https://drive.google.com/drive/folders/1jtWpUaRWwHJo7E03yXsBceJ09cTEuNE8?usp=drive_lin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hyperlink" Target="https://dxtraining.iowa.gov/resources/which-content-typ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2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0"/>
          <p:cNvSpPr txBox="1"/>
          <p:nvPr/>
        </p:nvSpPr>
        <p:spPr>
          <a:xfrm>
            <a:off x="0" y="3122275"/>
            <a:ext cx="9144000" cy="116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03617A"/>
                </a:solidFill>
                <a:latin typeface="Work Sans Black"/>
                <a:ea typeface="Work Sans Black"/>
                <a:cs typeface="Work Sans Black"/>
                <a:sym typeface="Work Sans Black"/>
              </a:rPr>
              <a:t>Sharean Morishita</a:t>
            </a:r>
            <a:endParaRPr sz="1200">
              <a:solidFill>
                <a:srgbClr val="000000"/>
              </a:solidFill>
              <a:latin typeface="Work Sans Black"/>
              <a:ea typeface="Work Sans Black"/>
              <a:cs typeface="Work Sans Black"/>
              <a:sym typeface="Work Sans Black"/>
            </a:endParaRPr>
          </a:p>
          <a:p>
            <a:pPr indent="0" lvl="0" marL="0" rtl="0" algn="ctr">
              <a:spcBef>
                <a:spcPts val="0"/>
              </a:spcBef>
              <a:spcAft>
                <a:spcPts val="0"/>
              </a:spcAft>
              <a:buNone/>
            </a:pPr>
            <a:r>
              <a:rPr lang="en" sz="1600">
                <a:solidFill>
                  <a:srgbClr val="03617A"/>
                </a:solidFill>
                <a:latin typeface="Work Sans"/>
                <a:ea typeface="Work Sans"/>
                <a:cs typeface="Work Sans"/>
                <a:sym typeface="Work Sans"/>
              </a:rPr>
              <a:t>Web Content Architect </a:t>
            </a:r>
            <a:endParaRPr sz="1200">
              <a:solidFill>
                <a:srgbClr val="000000"/>
              </a:solidFill>
              <a:latin typeface="Work Sans"/>
              <a:ea typeface="Work Sans"/>
              <a:cs typeface="Work Sans"/>
              <a:sym typeface="Work Sans"/>
            </a:endParaRPr>
          </a:p>
          <a:p>
            <a:pPr indent="0" lvl="0" marL="0" rtl="0" algn="ctr">
              <a:spcBef>
                <a:spcPts val="0"/>
              </a:spcBef>
              <a:spcAft>
                <a:spcPts val="0"/>
              </a:spcAft>
              <a:buNone/>
            </a:pPr>
            <a:r>
              <a:rPr lang="en" sz="1600">
                <a:solidFill>
                  <a:srgbClr val="03617A"/>
                </a:solidFill>
                <a:latin typeface="Work Sans"/>
                <a:ea typeface="Work Sans"/>
                <a:cs typeface="Work Sans"/>
                <a:sym typeface="Work Sans"/>
              </a:rPr>
              <a:t>Division of Information Technology</a:t>
            </a:r>
            <a:endParaRPr sz="1200">
              <a:solidFill>
                <a:srgbClr val="000000"/>
              </a:solidFill>
              <a:latin typeface="Work Sans"/>
              <a:ea typeface="Work Sans"/>
              <a:cs typeface="Work Sans"/>
              <a:sym typeface="Work Sans"/>
            </a:endParaRPr>
          </a:p>
          <a:p>
            <a:pPr indent="0" lvl="0" marL="0" rtl="0" algn="ctr">
              <a:spcBef>
                <a:spcPts val="0"/>
              </a:spcBef>
              <a:spcAft>
                <a:spcPts val="0"/>
              </a:spcAft>
              <a:buClr>
                <a:schemeClr val="dk1"/>
              </a:buClr>
              <a:buSzPts val="1100"/>
              <a:buFont typeface="Arial"/>
              <a:buNone/>
            </a:pPr>
            <a:r>
              <a:rPr lang="en" sz="1600">
                <a:solidFill>
                  <a:schemeClr val="dk2"/>
                </a:solidFill>
                <a:latin typeface="Work Sans"/>
                <a:ea typeface="Work Sans"/>
                <a:cs typeface="Work Sans"/>
                <a:sym typeface="Work Sans"/>
              </a:rPr>
              <a:t>Updated 03/03/25</a:t>
            </a:r>
            <a:endParaRPr sz="3400">
              <a:solidFill>
                <a:srgbClr val="03617A"/>
              </a:solidFill>
              <a:latin typeface="Work Sans Black"/>
              <a:ea typeface="Work Sans Black"/>
              <a:cs typeface="Work Sans Black"/>
              <a:sym typeface="Work Sans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idx="1" type="body"/>
          </p:nvPr>
        </p:nvSpPr>
        <p:spPr>
          <a:xfrm>
            <a:off x="453500" y="774925"/>
            <a:ext cx="80625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event content type for meetings and other events with a scheduled date and time. Events can be in person or online, and allow you to link to a page where people can register. You can also create lists of events using the listing page content type or the automatic list </a:t>
            </a:r>
            <a:r>
              <a:rPr lang="en"/>
              <a:t>micro content</a:t>
            </a:r>
            <a:r>
              <a:rPr lang="en"/>
              <a:t> type. </a:t>
            </a:r>
            <a:endParaRPr/>
          </a:p>
        </p:txBody>
      </p:sp>
      <p:sp>
        <p:nvSpPr>
          <p:cNvPr id="99" name="Google Shape;99;p19"/>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Event Pages</a:t>
            </a:r>
            <a:endParaRPr/>
          </a:p>
        </p:txBody>
      </p:sp>
      <p:pic>
        <p:nvPicPr>
          <p:cNvPr id="100" name="Google Shape;100;p19"/>
          <p:cNvPicPr preferRelativeResize="0"/>
          <p:nvPr/>
        </p:nvPicPr>
        <p:blipFill>
          <a:blip r:embed="rId3">
            <a:alphaModFix/>
          </a:blip>
          <a:stretch>
            <a:fillRect/>
          </a:stretch>
        </p:blipFill>
        <p:spPr>
          <a:xfrm>
            <a:off x="2574800" y="2888400"/>
            <a:ext cx="3994399" cy="2165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idx="1" type="body"/>
          </p:nvPr>
        </p:nvSpPr>
        <p:spPr>
          <a:xfrm>
            <a:off x="453500" y="774925"/>
            <a:ext cx="33537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news content type to create timely, interesting, and noteworthy content. While they are similar to Basic Pages you can not embed micro-content into a new’s content type.</a:t>
            </a:r>
            <a:endParaRPr/>
          </a:p>
        </p:txBody>
      </p:sp>
      <p:sp>
        <p:nvSpPr>
          <p:cNvPr id="106" name="Google Shape;106;p20"/>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News Pages</a:t>
            </a:r>
            <a:endParaRPr/>
          </a:p>
        </p:txBody>
      </p:sp>
      <p:pic>
        <p:nvPicPr>
          <p:cNvPr id="107" name="Google Shape;107;p20"/>
          <p:cNvPicPr preferRelativeResize="0"/>
          <p:nvPr/>
        </p:nvPicPr>
        <p:blipFill>
          <a:blip r:embed="rId3">
            <a:alphaModFix/>
          </a:blip>
          <a:stretch>
            <a:fillRect/>
          </a:stretch>
        </p:blipFill>
        <p:spPr>
          <a:xfrm>
            <a:off x="3959600" y="927325"/>
            <a:ext cx="5032001" cy="3036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idx="1" type="body"/>
          </p:nvPr>
        </p:nvSpPr>
        <p:spPr>
          <a:xfrm>
            <a:off x="453400" y="929100"/>
            <a:ext cx="8228100" cy="25632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b="1" lang="en"/>
              <a:t>Basic Page Content Type Tool Bar:</a:t>
            </a:r>
            <a:endParaRPr b="1"/>
          </a:p>
          <a:p>
            <a:pPr indent="0" lvl="0" marL="0" rtl="0" algn="l">
              <a:spcBef>
                <a:spcPts val="900"/>
              </a:spcBef>
              <a:spcAft>
                <a:spcPts val="0"/>
              </a:spcAft>
              <a:buNone/>
            </a:pPr>
            <a:r>
              <a:t/>
            </a:r>
            <a:endParaRPr/>
          </a:p>
          <a:p>
            <a:pPr indent="0" lvl="0" marL="0" rtl="0" algn="l">
              <a:spcBef>
                <a:spcPts val="900"/>
              </a:spcBef>
              <a:spcAft>
                <a:spcPts val="0"/>
              </a:spcAft>
              <a:buNone/>
            </a:pPr>
            <a:r>
              <a:t/>
            </a:r>
            <a:endParaRPr/>
          </a:p>
          <a:p>
            <a:pPr indent="0" lvl="0" marL="0" rtl="0" algn="l">
              <a:spcBef>
                <a:spcPts val="900"/>
              </a:spcBef>
              <a:spcAft>
                <a:spcPts val="0"/>
              </a:spcAft>
              <a:buClr>
                <a:schemeClr val="dk1"/>
              </a:buClr>
              <a:buSzPts val="1100"/>
              <a:buFont typeface="Arial"/>
              <a:buNone/>
            </a:pPr>
            <a:r>
              <a:rPr lang="en"/>
              <a:t>Not all content types will have this same toolbar.</a:t>
            </a:r>
            <a:endParaRPr/>
          </a:p>
          <a:p>
            <a:pPr indent="0" lvl="0" marL="0" rtl="0" algn="l">
              <a:spcBef>
                <a:spcPts val="900"/>
              </a:spcBef>
              <a:spcAft>
                <a:spcPts val="0"/>
              </a:spcAft>
              <a:buNone/>
            </a:pPr>
            <a:r>
              <a:rPr b="1" lang="en"/>
              <a:t>New’s Page &amp; Micro Content Tool Bar:</a:t>
            </a:r>
            <a:endParaRPr b="1"/>
          </a:p>
        </p:txBody>
      </p:sp>
      <p:sp>
        <p:nvSpPr>
          <p:cNvPr id="113" name="Google Shape;113;p21"/>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WYSIWIG Editor Tool Bar Differences</a:t>
            </a:r>
            <a:endParaRPr/>
          </a:p>
        </p:txBody>
      </p:sp>
      <p:pic>
        <p:nvPicPr>
          <p:cNvPr id="114" name="Google Shape;114;p21"/>
          <p:cNvPicPr preferRelativeResize="0"/>
          <p:nvPr/>
        </p:nvPicPr>
        <p:blipFill>
          <a:blip r:embed="rId3">
            <a:alphaModFix/>
          </a:blip>
          <a:stretch>
            <a:fillRect/>
          </a:stretch>
        </p:blipFill>
        <p:spPr>
          <a:xfrm>
            <a:off x="152400" y="3433325"/>
            <a:ext cx="8839199" cy="779929"/>
          </a:xfrm>
          <a:prstGeom prst="rect">
            <a:avLst/>
          </a:prstGeom>
          <a:noFill/>
          <a:ln>
            <a:noFill/>
          </a:ln>
        </p:spPr>
      </p:pic>
      <p:pic>
        <p:nvPicPr>
          <p:cNvPr id="115" name="Google Shape;115;p21"/>
          <p:cNvPicPr preferRelativeResize="0"/>
          <p:nvPr/>
        </p:nvPicPr>
        <p:blipFill>
          <a:blip r:embed="rId4">
            <a:alphaModFix/>
          </a:blip>
          <a:stretch>
            <a:fillRect/>
          </a:stretch>
        </p:blipFill>
        <p:spPr>
          <a:xfrm>
            <a:off x="96563" y="1510900"/>
            <a:ext cx="8950875" cy="616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idx="1" type="body"/>
          </p:nvPr>
        </p:nvSpPr>
        <p:spPr>
          <a:xfrm>
            <a:off x="453500" y="774925"/>
            <a:ext cx="36729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You can delete content types that you made within the library by clicking the arrow beside the edit BUT only if you have that author access. Any content that is unpublished won’t appear within search results only published Content Types will. </a:t>
            </a:r>
            <a:endParaRPr/>
          </a:p>
        </p:txBody>
      </p:sp>
      <p:sp>
        <p:nvSpPr>
          <p:cNvPr id="121" name="Google Shape;121;p22"/>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Delete Content Types</a:t>
            </a:r>
            <a:endParaRPr/>
          </a:p>
        </p:txBody>
      </p:sp>
      <p:pic>
        <p:nvPicPr>
          <p:cNvPr id="122" name="Google Shape;122;p22"/>
          <p:cNvPicPr preferRelativeResize="0"/>
          <p:nvPr/>
        </p:nvPicPr>
        <p:blipFill>
          <a:blip r:embed="rId3">
            <a:alphaModFix/>
          </a:blip>
          <a:stretch>
            <a:fillRect/>
          </a:stretch>
        </p:blipFill>
        <p:spPr>
          <a:xfrm>
            <a:off x="4049022" y="1076375"/>
            <a:ext cx="4898600" cy="3347449"/>
          </a:xfrm>
          <a:prstGeom prst="rect">
            <a:avLst/>
          </a:prstGeom>
          <a:noFill/>
          <a:ln>
            <a:noFill/>
          </a:ln>
        </p:spPr>
      </p:pic>
      <p:cxnSp>
        <p:nvCxnSpPr>
          <p:cNvPr id="123" name="Google Shape;123;p22"/>
          <p:cNvCxnSpPr/>
          <p:nvPr/>
        </p:nvCxnSpPr>
        <p:spPr>
          <a:xfrm>
            <a:off x="8849425" y="2350800"/>
            <a:ext cx="0" cy="1492500"/>
          </a:xfrm>
          <a:prstGeom prst="straightConnector1">
            <a:avLst/>
          </a:prstGeom>
          <a:noFill/>
          <a:ln cap="flat" cmpd="sng" w="76200">
            <a:solidFill>
              <a:schemeClr val="dk2"/>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ctrTitle"/>
          </p:nvPr>
        </p:nvSpPr>
        <p:spPr>
          <a:xfrm>
            <a:off x="49325" y="744575"/>
            <a:ext cx="90948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How to Create  Micro-Content</a:t>
            </a:r>
            <a:endParaRPr/>
          </a:p>
        </p:txBody>
      </p:sp>
      <p:sp>
        <p:nvSpPr>
          <p:cNvPr id="129" name="Google Shape;129;p23"/>
          <p:cNvSpPr txBox="1"/>
          <p:nvPr>
            <p:ph idx="1" type="subTitle"/>
          </p:nvPr>
        </p:nvSpPr>
        <p:spPr>
          <a:xfrm>
            <a:off x="311700" y="2980700"/>
            <a:ext cx="8520600" cy="792600"/>
          </a:xfrm>
          <a:prstGeom prst="rect">
            <a:avLst/>
          </a:prstGeom>
        </p:spPr>
        <p:txBody>
          <a:bodyPr anchorCtr="0" anchor="ctr" bIns="35550" lIns="71100" spcFirstLastPara="1" rIns="71100" wrap="square" tIns="35550">
            <a:noAutofit/>
          </a:bodyPr>
          <a:lstStyle/>
          <a:p>
            <a:pPr indent="0" lvl="0" marL="0" rtl="0" algn="ctr">
              <a:spcBef>
                <a:spcPts val="900"/>
              </a:spcBef>
              <a:spcAft>
                <a:spcPts val="0"/>
              </a:spcAft>
              <a:buNone/>
            </a:pPr>
            <a:r>
              <a:rPr lang="en" u="sng">
                <a:solidFill>
                  <a:schemeClr val="hlink"/>
                </a:solidFill>
                <a:hlinkClick r:id="rId3"/>
              </a:rPr>
              <a:t>What is a Micro-Content? </a:t>
            </a:r>
            <a:endParaRPr/>
          </a:p>
          <a:p>
            <a:pPr indent="0" lvl="0" marL="0" rtl="0" algn="ctr">
              <a:spcBef>
                <a:spcPts val="900"/>
              </a:spcBef>
              <a:spcAft>
                <a:spcPts val="0"/>
              </a:spcAft>
              <a:buNone/>
            </a:pPr>
            <a:r>
              <a:rPr lang="en" u="sng">
                <a:solidFill>
                  <a:schemeClr val="hlink"/>
                </a:solidFill>
                <a:hlinkClick r:id="rId4"/>
              </a:rPr>
              <a:t>Where can they go?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idx="1" type="body"/>
          </p:nvPr>
        </p:nvSpPr>
        <p:spPr>
          <a:xfrm>
            <a:off x="453500" y="2501175"/>
            <a:ext cx="8473800" cy="25647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These are g</a:t>
            </a:r>
            <a:r>
              <a:rPr lang="en"/>
              <a:t>reat for using to highlight information on your site. They make it easier to add image button links and videos that will be used in multiple spots on your site</a:t>
            </a:r>
            <a:endParaRPr/>
          </a:p>
          <a:p>
            <a:pPr indent="0" lvl="0" marL="0" rtl="0" algn="l">
              <a:spcBef>
                <a:spcPts val="900"/>
              </a:spcBef>
              <a:spcAft>
                <a:spcPts val="0"/>
              </a:spcAft>
              <a:buClr>
                <a:schemeClr val="dk1"/>
              </a:buClr>
              <a:buSzPts val="1100"/>
              <a:buFont typeface="Arial"/>
              <a:buNone/>
            </a:pPr>
            <a:r>
              <a:rPr lang="en"/>
              <a:t>Micro-content can not be linked to directly with a URL it can only be used as an embed within a content type.</a:t>
            </a:r>
            <a:endParaRPr/>
          </a:p>
          <a:p>
            <a:pPr indent="0" lvl="0" marL="0" rtl="0" algn="l">
              <a:spcBef>
                <a:spcPts val="900"/>
              </a:spcBef>
              <a:spcAft>
                <a:spcPts val="0"/>
              </a:spcAft>
              <a:buNone/>
            </a:pPr>
            <a:r>
              <a:t/>
            </a:r>
            <a:endParaRPr/>
          </a:p>
        </p:txBody>
      </p:sp>
      <p:sp>
        <p:nvSpPr>
          <p:cNvPr id="135" name="Google Shape;135;p24"/>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What are Micro-Content used for</a:t>
            </a:r>
            <a:endParaRPr/>
          </a:p>
        </p:txBody>
      </p:sp>
      <p:pic>
        <p:nvPicPr>
          <p:cNvPr id="136" name="Google Shape;136;p24"/>
          <p:cNvPicPr preferRelativeResize="0"/>
          <p:nvPr/>
        </p:nvPicPr>
        <p:blipFill>
          <a:blip r:embed="rId3">
            <a:alphaModFix/>
          </a:blip>
          <a:stretch>
            <a:fillRect/>
          </a:stretch>
        </p:blipFill>
        <p:spPr>
          <a:xfrm>
            <a:off x="2116372" y="811513"/>
            <a:ext cx="4911248" cy="1653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idx="1" type="body"/>
          </p:nvPr>
        </p:nvSpPr>
        <p:spPr>
          <a:xfrm>
            <a:off x="170350" y="929100"/>
            <a:ext cx="21393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This is what the micro content will look like on the live site verse what it looks like when you’re editing.</a:t>
            </a:r>
            <a:endParaRPr/>
          </a:p>
        </p:txBody>
      </p:sp>
      <p:sp>
        <p:nvSpPr>
          <p:cNvPr id="142" name="Google Shape;142;p25"/>
          <p:cNvSpPr txBox="1"/>
          <p:nvPr>
            <p:ph type="title"/>
          </p:nvPr>
        </p:nvSpPr>
        <p:spPr>
          <a:xfrm>
            <a:off x="170350" y="23657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Example</a:t>
            </a:r>
            <a:endParaRPr/>
          </a:p>
        </p:txBody>
      </p:sp>
      <p:pic>
        <p:nvPicPr>
          <p:cNvPr id="143" name="Google Shape;143;p25"/>
          <p:cNvPicPr preferRelativeResize="0"/>
          <p:nvPr/>
        </p:nvPicPr>
        <p:blipFill>
          <a:blip r:embed="rId3">
            <a:alphaModFix/>
          </a:blip>
          <a:stretch>
            <a:fillRect/>
          </a:stretch>
        </p:blipFill>
        <p:spPr>
          <a:xfrm>
            <a:off x="5450225" y="1262600"/>
            <a:ext cx="3586450" cy="2974999"/>
          </a:xfrm>
          <a:prstGeom prst="rect">
            <a:avLst/>
          </a:prstGeom>
          <a:noFill/>
          <a:ln>
            <a:noFill/>
          </a:ln>
        </p:spPr>
      </p:pic>
      <p:pic>
        <p:nvPicPr>
          <p:cNvPr id="144" name="Google Shape;144;p25"/>
          <p:cNvPicPr preferRelativeResize="0"/>
          <p:nvPr/>
        </p:nvPicPr>
        <p:blipFill rotWithShape="1">
          <a:blip r:embed="rId4">
            <a:alphaModFix/>
          </a:blip>
          <a:srcRect b="0" l="0" r="5793" t="0"/>
          <a:stretch/>
        </p:blipFill>
        <p:spPr>
          <a:xfrm>
            <a:off x="2397788" y="144350"/>
            <a:ext cx="2964300" cy="4854800"/>
          </a:xfrm>
          <a:prstGeom prst="rect">
            <a:avLst/>
          </a:prstGeom>
          <a:noFill/>
          <a:ln>
            <a:noFill/>
          </a:ln>
        </p:spPr>
      </p:pic>
      <p:sp>
        <p:nvSpPr>
          <p:cNvPr id="145" name="Google Shape;145;p25"/>
          <p:cNvSpPr txBox="1"/>
          <p:nvPr>
            <p:ph idx="1" type="body"/>
          </p:nvPr>
        </p:nvSpPr>
        <p:spPr>
          <a:xfrm>
            <a:off x="6027950" y="148650"/>
            <a:ext cx="2139300" cy="424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Live Page</a:t>
            </a:r>
            <a:endParaRPr/>
          </a:p>
        </p:txBody>
      </p:sp>
      <p:sp>
        <p:nvSpPr>
          <p:cNvPr id="146" name="Google Shape;146;p25"/>
          <p:cNvSpPr txBox="1"/>
          <p:nvPr>
            <p:ph idx="1" type="body"/>
          </p:nvPr>
        </p:nvSpPr>
        <p:spPr>
          <a:xfrm>
            <a:off x="6946275" y="816188"/>
            <a:ext cx="2139300" cy="424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Edit Page</a:t>
            </a:r>
            <a:endParaRPr/>
          </a:p>
        </p:txBody>
      </p:sp>
      <p:cxnSp>
        <p:nvCxnSpPr>
          <p:cNvPr id="147" name="Google Shape;147;p25"/>
          <p:cNvCxnSpPr>
            <a:stCxn id="145" idx="1"/>
          </p:cNvCxnSpPr>
          <p:nvPr/>
        </p:nvCxnSpPr>
        <p:spPr>
          <a:xfrm flipH="1">
            <a:off x="5520650" y="361050"/>
            <a:ext cx="507300" cy="6300"/>
          </a:xfrm>
          <a:prstGeom prst="straightConnector1">
            <a:avLst/>
          </a:prstGeom>
          <a:noFill/>
          <a:ln cap="flat" cmpd="sng" w="19050">
            <a:solidFill>
              <a:schemeClr val="dk2"/>
            </a:solidFill>
            <a:prstDash val="solid"/>
            <a:round/>
            <a:headEnd len="med" w="med" type="none"/>
            <a:tailEnd len="med" w="med" type="triangle"/>
          </a:ln>
        </p:spPr>
      </p:cxnSp>
      <p:cxnSp>
        <p:nvCxnSpPr>
          <p:cNvPr id="148" name="Google Shape;148;p25"/>
          <p:cNvCxnSpPr/>
          <p:nvPr/>
        </p:nvCxnSpPr>
        <p:spPr>
          <a:xfrm flipH="1">
            <a:off x="7603075" y="1169700"/>
            <a:ext cx="1800" cy="5214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Which Micro Content is mostly used?</a:t>
            </a:r>
            <a:endParaRPr/>
          </a:p>
        </p:txBody>
      </p:sp>
      <p:sp>
        <p:nvSpPr>
          <p:cNvPr id="154" name="Google Shape;154;p26"/>
          <p:cNvSpPr txBox="1"/>
          <p:nvPr>
            <p:ph idx="1" type="body"/>
          </p:nvPr>
        </p:nvSpPr>
        <p:spPr>
          <a:xfrm>
            <a:off x="223800" y="898075"/>
            <a:ext cx="8228100" cy="16737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For most authors creating informational pages the micro content you will be using the most would be: Promo, Accordion, Automatic List and Link Collection List.</a:t>
            </a:r>
            <a:endParaRPr/>
          </a:p>
        </p:txBody>
      </p:sp>
      <p:pic>
        <p:nvPicPr>
          <p:cNvPr id="155" name="Google Shape;155;p26"/>
          <p:cNvPicPr preferRelativeResize="0"/>
          <p:nvPr/>
        </p:nvPicPr>
        <p:blipFill>
          <a:blip r:embed="rId3">
            <a:alphaModFix/>
          </a:blip>
          <a:stretch>
            <a:fillRect/>
          </a:stretch>
        </p:blipFill>
        <p:spPr>
          <a:xfrm>
            <a:off x="5003101" y="2295112"/>
            <a:ext cx="2849476" cy="2202000"/>
          </a:xfrm>
          <a:prstGeom prst="rect">
            <a:avLst/>
          </a:prstGeom>
          <a:noFill/>
          <a:ln>
            <a:noFill/>
          </a:ln>
        </p:spPr>
      </p:pic>
      <p:pic>
        <p:nvPicPr>
          <p:cNvPr id="156" name="Google Shape;156;p26"/>
          <p:cNvPicPr preferRelativeResize="0"/>
          <p:nvPr/>
        </p:nvPicPr>
        <p:blipFill>
          <a:blip r:embed="rId4">
            <a:alphaModFix/>
          </a:blip>
          <a:stretch>
            <a:fillRect/>
          </a:stretch>
        </p:blipFill>
        <p:spPr>
          <a:xfrm>
            <a:off x="2480370" y="2295101"/>
            <a:ext cx="2480478" cy="2202000"/>
          </a:xfrm>
          <a:prstGeom prst="rect">
            <a:avLst/>
          </a:prstGeom>
          <a:noFill/>
          <a:ln>
            <a:noFill/>
          </a:ln>
        </p:spPr>
      </p:pic>
      <p:pic>
        <p:nvPicPr>
          <p:cNvPr id="157" name="Google Shape;157;p26"/>
          <p:cNvPicPr preferRelativeResize="0"/>
          <p:nvPr/>
        </p:nvPicPr>
        <p:blipFill>
          <a:blip r:embed="rId5">
            <a:alphaModFix/>
          </a:blip>
          <a:stretch>
            <a:fillRect/>
          </a:stretch>
        </p:blipFill>
        <p:spPr>
          <a:xfrm>
            <a:off x="0" y="2262650"/>
            <a:ext cx="2438134" cy="2266925"/>
          </a:xfrm>
          <a:prstGeom prst="rect">
            <a:avLst/>
          </a:prstGeom>
          <a:noFill/>
          <a:ln>
            <a:noFill/>
          </a:ln>
        </p:spPr>
      </p:pic>
      <p:sp>
        <p:nvSpPr>
          <p:cNvPr id="158" name="Google Shape;158;p26"/>
          <p:cNvSpPr txBox="1"/>
          <p:nvPr>
            <p:ph idx="1" type="body"/>
          </p:nvPr>
        </p:nvSpPr>
        <p:spPr>
          <a:xfrm>
            <a:off x="223800" y="4529575"/>
            <a:ext cx="8031300" cy="558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     </a:t>
            </a:r>
            <a:r>
              <a:rPr lang="en"/>
              <a:t>Promo            Accordion             Link Collection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Where </a:t>
            </a:r>
            <a:r>
              <a:rPr lang="en"/>
              <a:t>to locate the Micro-Content Library</a:t>
            </a:r>
            <a:endParaRPr/>
          </a:p>
        </p:txBody>
      </p:sp>
      <p:sp>
        <p:nvSpPr>
          <p:cNvPr id="164" name="Google Shape;164;p27"/>
          <p:cNvSpPr txBox="1"/>
          <p:nvPr>
            <p:ph idx="1" type="body"/>
          </p:nvPr>
        </p:nvSpPr>
        <p:spPr>
          <a:xfrm>
            <a:off x="566700" y="1202875"/>
            <a:ext cx="8010600" cy="17601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When you create Micro-Content it is added to the Micro-Content library field.</a:t>
            </a:r>
            <a:endParaRPr/>
          </a:p>
          <a:p>
            <a:pPr indent="0" lvl="0" marL="0" rtl="0" algn="l">
              <a:spcBef>
                <a:spcPts val="900"/>
              </a:spcBef>
              <a:spcAft>
                <a:spcPts val="0"/>
              </a:spcAft>
              <a:buNone/>
            </a:pPr>
            <a:r>
              <a:rPr lang="en"/>
              <a:t>This way you only need to make and edit something once and it can be used/updated across multiple pages</a:t>
            </a:r>
            <a:endParaRPr/>
          </a:p>
        </p:txBody>
      </p:sp>
      <p:pic>
        <p:nvPicPr>
          <p:cNvPr id="165" name="Google Shape;165;p27"/>
          <p:cNvPicPr preferRelativeResize="0"/>
          <p:nvPr/>
        </p:nvPicPr>
        <p:blipFill rotWithShape="1">
          <a:blip r:embed="rId3">
            <a:alphaModFix/>
          </a:blip>
          <a:srcRect b="14864" l="0" r="0" t="0"/>
          <a:stretch/>
        </p:blipFill>
        <p:spPr>
          <a:xfrm>
            <a:off x="2066425" y="2962975"/>
            <a:ext cx="4880048" cy="20325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Introduction to adding Micro Content Types to the Library &amp; Basic Pages</a:t>
            </a:r>
            <a:endParaRPr/>
          </a:p>
        </p:txBody>
      </p:sp>
      <p:sp>
        <p:nvSpPr>
          <p:cNvPr id="171" name="Google Shape;171;p28"/>
          <p:cNvSpPr txBox="1"/>
          <p:nvPr>
            <p:ph idx="1" type="body"/>
          </p:nvPr>
        </p:nvSpPr>
        <p:spPr>
          <a:xfrm>
            <a:off x="130050" y="1299175"/>
            <a:ext cx="51648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You can add micro-content to the micro-content library a few different ways:</a:t>
            </a:r>
            <a:endParaRPr/>
          </a:p>
          <a:p>
            <a:pPr indent="-368300" lvl="0" marL="457200" rtl="0" algn="l">
              <a:spcBef>
                <a:spcPts val="900"/>
              </a:spcBef>
              <a:spcAft>
                <a:spcPts val="0"/>
              </a:spcAft>
              <a:buSzPts val="2200"/>
              <a:buAutoNum type="arabicPeriod"/>
            </a:pPr>
            <a:r>
              <a:rPr lang="en"/>
              <a:t>Add from the content tab using the “Add Micro-Content” Button</a:t>
            </a:r>
            <a:endParaRPr/>
          </a:p>
          <a:p>
            <a:pPr indent="-368300" lvl="0" marL="457200" rtl="0" algn="l">
              <a:spcBef>
                <a:spcPts val="0"/>
              </a:spcBef>
              <a:spcAft>
                <a:spcPts val="0"/>
              </a:spcAft>
              <a:buSzPts val="2200"/>
              <a:buAutoNum type="arabicPeriod"/>
            </a:pPr>
            <a:r>
              <a:rPr lang="en"/>
              <a:t>Add from the “insert from Component library” in a Basic Page</a:t>
            </a:r>
            <a:endParaRPr/>
          </a:p>
        </p:txBody>
      </p:sp>
      <p:sp>
        <p:nvSpPr>
          <p:cNvPr id="172" name="Google Shape;172;p28"/>
          <p:cNvSpPr/>
          <p:nvPr/>
        </p:nvSpPr>
        <p:spPr>
          <a:xfrm>
            <a:off x="5841000" y="2432850"/>
            <a:ext cx="682200" cy="27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pic>
        <p:nvPicPr>
          <p:cNvPr id="173" name="Google Shape;173;p28"/>
          <p:cNvPicPr preferRelativeResize="0"/>
          <p:nvPr/>
        </p:nvPicPr>
        <p:blipFill>
          <a:blip r:embed="rId3">
            <a:alphaModFix/>
          </a:blip>
          <a:stretch>
            <a:fillRect/>
          </a:stretch>
        </p:blipFill>
        <p:spPr>
          <a:xfrm>
            <a:off x="6523200" y="2014875"/>
            <a:ext cx="2198725" cy="2354226"/>
          </a:xfrm>
          <a:prstGeom prst="rect">
            <a:avLst/>
          </a:prstGeom>
          <a:noFill/>
          <a:ln>
            <a:noFill/>
          </a:ln>
        </p:spPr>
      </p:pic>
      <p:pic>
        <p:nvPicPr>
          <p:cNvPr id="174" name="Google Shape;174;p28"/>
          <p:cNvPicPr preferRelativeResize="0"/>
          <p:nvPr/>
        </p:nvPicPr>
        <p:blipFill rotWithShape="1">
          <a:blip r:embed="rId4">
            <a:alphaModFix/>
          </a:blip>
          <a:srcRect b="0" l="0" r="32395" t="0"/>
          <a:stretch/>
        </p:blipFill>
        <p:spPr>
          <a:xfrm>
            <a:off x="1659450" y="4184475"/>
            <a:ext cx="4592975" cy="695925"/>
          </a:xfrm>
          <a:prstGeom prst="rect">
            <a:avLst/>
          </a:prstGeom>
          <a:noFill/>
          <a:ln>
            <a:noFill/>
          </a:ln>
        </p:spPr>
      </p:pic>
      <p:sp>
        <p:nvSpPr>
          <p:cNvPr id="175" name="Google Shape;175;p28"/>
          <p:cNvSpPr/>
          <p:nvPr/>
        </p:nvSpPr>
        <p:spPr>
          <a:xfrm rot="5400000">
            <a:off x="4698125" y="3968925"/>
            <a:ext cx="681300" cy="316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1"/>
          <p:cNvSpPr txBox="1"/>
          <p:nvPr>
            <p:ph type="ctrTitle"/>
          </p:nvPr>
        </p:nvSpPr>
        <p:spPr>
          <a:xfrm>
            <a:off x="311708" y="744575"/>
            <a:ext cx="85206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Intro to DX Course 2</a:t>
            </a:r>
            <a:endParaRPr/>
          </a:p>
        </p:txBody>
      </p:sp>
      <p:sp>
        <p:nvSpPr>
          <p:cNvPr id="44" name="Google Shape;44;p11"/>
          <p:cNvSpPr txBox="1"/>
          <p:nvPr>
            <p:ph idx="1" type="subTitle"/>
          </p:nvPr>
        </p:nvSpPr>
        <p:spPr>
          <a:xfrm>
            <a:off x="311700" y="2834125"/>
            <a:ext cx="8520600" cy="792600"/>
          </a:xfrm>
          <a:prstGeom prst="rect">
            <a:avLst/>
          </a:prstGeom>
        </p:spPr>
        <p:txBody>
          <a:bodyPr anchorCtr="0" anchor="ctr" bIns="35550" lIns="71100" spcFirstLastPara="1" rIns="71100" wrap="square" tIns="35550">
            <a:noAutofit/>
          </a:bodyPr>
          <a:lstStyle/>
          <a:p>
            <a:pPr indent="0" lvl="0" marL="0" rtl="0" algn="ctr">
              <a:spcBef>
                <a:spcPts val="900"/>
              </a:spcBef>
              <a:spcAft>
                <a:spcPts val="0"/>
              </a:spcAft>
              <a:buNone/>
            </a:pPr>
            <a:r>
              <a:rPr lang="en"/>
              <a:t>Understanding &amp; Picking Content Types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idx="1" type="body"/>
          </p:nvPr>
        </p:nvSpPr>
        <p:spPr>
          <a:xfrm>
            <a:off x="453400" y="929100"/>
            <a:ext cx="82281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Within the body field this is where you can add the text, links and micro content for your page. Embed micro content will look like a lovely grey box. To edit micro content you click the gear not the pencil</a:t>
            </a:r>
            <a:endParaRPr/>
          </a:p>
        </p:txBody>
      </p:sp>
      <p:sp>
        <p:nvSpPr>
          <p:cNvPr id="181" name="Google Shape;181;p29"/>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Micro-Content embeds appearance</a:t>
            </a:r>
            <a:endParaRPr/>
          </a:p>
        </p:txBody>
      </p:sp>
      <p:pic>
        <p:nvPicPr>
          <p:cNvPr id="182" name="Google Shape;182;p29"/>
          <p:cNvPicPr preferRelativeResize="0"/>
          <p:nvPr/>
        </p:nvPicPr>
        <p:blipFill>
          <a:blip r:embed="rId3">
            <a:alphaModFix/>
          </a:blip>
          <a:stretch>
            <a:fillRect/>
          </a:stretch>
        </p:blipFill>
        <p:spPr>
          <a:xfrm>
            <a:off x="1842838" y="2621825"/>
            <a:ext cx="5458326" cy="2307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ctrTitle"/>
          </p:nvPr>
        </p:nvSpPr>
        <p:spPr>
          <a:xfrm>
            <a:off x="311708" y="744575"/>
            <a:ext cx="85206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How to Work with the </a:t>
            </a:r>
            <a:r>
              <a:rPr lang="en" u="sng">
                <a:solidFill>
                  <a:schemeClr val="hlink"/>
                </a:solidFill>
                <a:hlinkClick r:id="rId3"/>
              </a:rPr>
              <a:t>Media Library</a:t>
            </a:r>
            <a:endParaRPr/>
          </a:p>
        </p:txBody>
      </p:sp>
      <p:sp>
        <p:nvSpPr>
          <p:cNvPr id="188" name="Google Shape;188;p30"/>
          <p:cNvSpPr txBox="1"/>
          <p:nvPr>
            <p:ph idx="1" type="subTitle"/>
          </p:nvPr>
        </p:nvSpPr>
        <p:spPr>
          <a:xfrm>
            <a:off x="311700" y="2834125"/>
            <a:ext cx="8520600" cy="792600"/>
          </a:xfrm>
          <a:prstGeom prst="rect">
            <a:avLst/>
          </a:prstGeom>
        </p:spPr>
        <p:txBody>
          <a:bodyPr anchorCtr="0" anchor="ctr" bIns="35550" lIns="71100" spcFirstLastPara="1" rIns="71100" wrap="square" tIns="35550">
            <a:noAutofit/>
          </a:bodyPr>
          <a:lstStyle/>
          <a:p>
            <a:pPr indent="0" lvl="0" marL="0" rtl="0" algn="ctr">
              <a:spcBef>
                <a:spcPts val="900"/>
              </a:spcBef>
              <a:spcAft>
                <a:spcPts val="0"/>
              </a:spcAft>
              <a:buNone/>
            </a:pPr>
            <a:r>
              <a:rPr lang="en"/>
              <a:t>You can add, update or delete media directly in the media library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453400" y="2243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Why does the library matter?</a:t>
            </a:r>
            <a:endParaRPr/>
          </a:p>
        </p:txBody>
      </p:sp>
      <p:sp>
        <p:nvSpPr>
          <p:cNvPr id="194" name="Google Shape;194;p31"/>
          <p:cNvSpPr txBox="1"/>
          <p:nvPr>
            <p:ph idx="1" type="body"/>
          </p:nvPr>
        </p:nvSpPr>
        <p:spPr>
          <a:xfrm>
            <a:off x="453400" y="750750"/>
            <a:ext cx="83661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The library helps with accessibility because you don’t have to re-create any of the micro content over and over for each </a:t>
            </a:r>
            <a:r>
              <a:rPr lang="en"/>
              <a:t>individual</a:t>
            </a:r>
            <a:r>
              <a:rPr lang="en"/>
              <a:t> page but instead you can just paste it from your library and any updates you make to the library micro content then populates everywhere else.</a:t>
            </a:r>
            <a:endParaRPr/>
          </a:p>
        </p:txBody>
      </p:sp>
      <p:pic>
        <p:nvPicPr>
          <p:cNvPr id="195" name="Google Shape;195;p31" title="Avatar Sokka GIF"/>
          <p:cNvPicPr preferRelativeResize="0"/>
          <p:nvPr/>
        </p:nvPicPr>
        <p:blipFill>
          <a:blip r:embed="rId3">
            <a:alphaModFix/>
          </a:blip>
          <a:stretch>
            <a:fillRect/>
          </a:stretch>
        </p:blipFill>
        <p:spPr>
          <a:xfrm>
            <a:off x="3224086" y="2926250"/>
            <a:ext cx="2686725" cy="2001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idx="1" type="body"/>
          </p:nvPr>
        </p:nvSpPr>
        <p:spPr>
          <a:xfrm>
            <a:off x="420900" y="908025"/>
            <a:ext cx="3736800" cy="35994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You can use the edit button within the media library to </a:t>
            </a:r>
            <a:r>
              <a:rPr lang="en"/>
              <a:t>access</a:t>
            </a:r>
            <a:r>
              <a:rPr lang="en"/>
              <a:t> the edit section where the remove button is located for you to remove and update the images/document files or embed links that have been added within the site. </a:t>
            </a:r>
            <a:endParaRPr/>
          </a:p>
        </p:txBody>
      </p:sp>
      <p:sp>
        <p:nvSpPr>
          <p:cNvPr id="201" name="Google Shape;201;p32"/>
          <p:cNvSpPr txBox="1"/>
          <p:nvPr>
            <p:ph type="title"/>
          </p:nvPr>
        </p:nvSpPr>
        <p:spPr>
          <a:xfrm>
            <a:off x="420900" y="73150"/>
            <a:ext cx="83022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Updating Images &amp; Media</a:t>
            </a:r>
            <a:endParaRPr/>
          </a:p>
        </p:txBody>
      </p:sp>
      <p:pic>
        <p:nvPicPr>
          <p:cNvPr id="202" name="Google Shape;202;p32"/>
          <p:cNvPicPr preferRelativeResize="0"/>
          <p:nvPr/>
        </p:nvPicPr>
        <p:blipFill rotWithShape="1">
          <a:blip r:embed="rId3">
            <a:alphaModFix/>
          </a:blip>
          <a:srcRect b="5606" l="0" r="13539" t="0"/>
          <a:stretch/>
        </p:blipFill>
        <p:spPr>
          <a:xfrm>
            <a:off x="4444425" y="908025"/>
            <a:ext cx="4278676" cy="3666200"/>
          </a:xfrm>
          <a:prstGeom prst="rect">
            <a:avLst/>
          </a:prstGeom>
          <a:noFill/>
          <a:ln>
            <a:noFill/>
          </a:ln>
        </p:spPr>
      </p:pic>
      <p:cxnSp>
        <p:nvCxnSpPr>
          <p:cNvPr id="203" name="Google Shape;203;p32"/>
          <p:cNvCxnSpPr/>
          <p:nvPr/>
        </p:nvCxnSpPr>
        <p:spPr>
          <a:xfrm>
            <a:off x="6738825" y="3170550"/>
            <a:ext cx="1263300" cy="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idx="1" type="body"/>
          </p:nvPr>
        </p:nvSpPr>
        <p:spPr>
          <a:xfrm>
            <a:off x="457950" y="775950"/>
            <a:ext cx="8261400" cy="35916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When you </a:t>
            </a:r>
            <a:r>
              <a:rPr lang="en"/>
              <a:t>click the remove button and then upload the updated file and press save, it will populate across the rest of the site. This way we avoid lost or broken images. </a:t>
            </a:r>
            <a:endParaRPr/>
          </a:p>
        </p:txBody>
      </p:sp>
      <p:sp>
        <p:nvSpPr>
          <p:cNvPr id="209" name="Google Shape;209;p33"/>
          <p:cNvSpPr txBox="1"/>
          <p:nvPr>
            <p:ph type="title"/>
          </p:nvPr>
        </p:nvSpPr>
        <p:spPr>
          <a:xfrm>
            <a:off x="457950" y="1934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Update Media/Documents</a:t>
            </a:r>
            <a:endParaRPr/>
          </a:p>
        </p:txBody>
      </p:sp>
      <p:pic>
        <p:nvPicPr>
          <p:cNvPr id="210" name="Google Shape;210;p33"/>
          <p:cNvPicPr preferRelativeResize="0"/>
          <p:nvPr/>
        </p:nvPicPr>
        <p:blipFill>
          <a:blip r:embed="rId3">
            <a:alphaModFix/>
          </a:blip>
          <a:stretch>
            <a:fillRect/>
          </a:stretch>
        </p:blipFill>
        <p:spPr>
          <a:xfrm>
            <a:off x="317025" y="2012775"/>
            <a:ext cx="3408550" cy="2972525"/>
          </a:xfrm>
          <a:prstGeom prst="rect">
            <a:avLst/>
          </a:prstGeom>
          <a:noFill/>
          <a:ln>
            <a:noFill/>
          </a:ln>
        </p:spPr>
      </p:pic>
      <p:pic>
        <p:nvPicPr>
          <p:cNvPr id="211" name="Google Shape;211;p33"/>
          <p:cNvPicPr preferRelativeResize="0"/>
          <p:nvPr/>
        </p:nvPicPr>
        <p:blipFill rotWithShape="1">
          <a:blip r:embed="rId4">
            <a:alphaModFix/>
          </a:blip>
          <a:srcRect b="0" l="0" r="6890" t="0"/>
          <a:stretch/>
        </p:blipFill>
        <p:spPr>
          <a:xfrm>
            <a:off x="3832025" y="2012775"/>
            <a:ext cx="3615475" cy="30782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4"/>
          <p:cNvSpPr txBox="1"/>
          <p:nvPr>
            <p:ph idx="1" type="body"/>
          </p:nvPr>
        </p:nvSpPr>
        <p:spPr>
          <a:xfrm>
            <a:off x="457950" y="775950"/>
            <a:ext cx="8261400" cy="35916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You can adjust the preview/thumbnail of the image you uploaded into the media gallery by selecting edit and then within the Image field you will see the Preview magnifying glass. You can see how it will look across all the page types within the image preview popup window.</a:t>
            </a:r>
            <a:endParaRPr/>
          </a:p>
        </p:txBody>
      </p:sp>
      <p:sp>
        <p:nvSpPr>
          <p:cNvPr id="217" name="Google Shape;217;p34"/>
          <p:cNvSpPr txBox="1"/>
          <p:nvPr>
            <p:ph type="title"/>
          </p:nvPr>
        </p:nvSpPr>
        <p:spPr>
          <a:xfrm>
            <a:off x="457950" y="193450"/>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Adjust the Image Preview</a:t>
            </a:r>
            <a:endParaRPr/>
          </a:p>
        </p:txBody>
      </p:sp>
      <p:pic>
        <p:nvPicPr>
          <p:cNvPr id="218" name="Google Shape;218;p34"/>
          <p:cNvPicPr preferRelativeResize="0"/>
          <p:nvPr/>
        </p:nvPicPr>
        <p:blipFill>
          <a:blip r:embed="rId3">
            <a:alphaModFix/>
          </a:blip>
          <a:stretch>
            <a:fillRect/>
          </a:stretch>
        </p:blipFill>
        <p:spPr>
          <a:xfrm>
            <a:off x="489100" y="2830800"/>
            <a:ext cx="4082901" cy="1743550"/>
          </a:xfrm>
          <a:prstGeom prst="rect">
            <a:avLst/>
          </a:prstGeom>
          <a:noFill/>
          <a:ln>
            <a:noFill/>
          </a:ln>
        </p:spPr>
      </p:pic>
      <p:pic>
        <p:nvPicPr>
          <p:cNvPr id="219" name="Google Shape;219;p34"/>
          <p:cNvPicPr preferRelativeResize="0"/>
          <p:nvPr/>
        </p:nvPicPr>
        <p:blipFill rotWithShape="1">
          <a:blip r:embed="rId4">
            <a:alphaModFix/>
          </a:blip>
          <a:srcRect b="11245" l="0" r="0" t="0"/>
          <a:stretch/>
        </p:blipFill>
        <p:spPr>
          <a:xfrm>
            <a:off x="4763900" y="2941100"/>
            <a:ext cx="3922151" cy="15229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idx="1" type="body"/>
          </p:nvPr>
        </p:nvSpPr>
        <p:spPr>
          <a:xfrm>
            <a:off x="457950" y="1140250"/>
            <a:ext cx="8539800" cy="34344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In order to permanently delete media from your site you can select the media in the media library and then select the arrow on the right of the edit button to locate the delete option. </a:t>
            </a:r>
            <a:endParaRPr/>
          </a:p>
        </p:txBody>
      </p:sp>
      <p:sp>
        <p:nvSpPr>
          <p:cNvPr id="225" name="Google Shape;225;p35"/>
          <p:cNvSpPr txBox="1"/>
          <p:nvPr>
            <p:ph type="title"/>
          </p:nvPr>
        </p:nvSpPr>
        <p:spPr>
          <a:xfrm>
            <a:off x="457950" y="193450"/>
            <a:ext cx="8228100" cy="9468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Permanently Delete Media from the Site</a:t>
            </a:r>
            <a:endParaRPr/>
          </a:p>
        </p:txBody>
      </p:sp>
      <p:pic>
        <p:nvPicPr>
          <p:cNvPr id="226" name="Google Shape;226;p35"/>
          <p:cNvPicPr preferRelativeResize="0"/>
          <p:nvPr/>
        </p:nvPicPr>
        <p:blipFill rotWithShape="1">
          <a:blip r:embed="rId3">
            <a:alphaModFix/>
          </a:blip>
          <a:srcRect b="0" l="0" r="0" t="34921"/>
          <a:stretch/>
        </p:blipFill>
        <p:spPr>
          <a:xfrm>
            <a:off x="70450" y="2905251"/>
            <a:ext cx="9143998" cy="1652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6"/>
          <p:cNvSpPr txBox="1"/>
          <p:nvPr>
            <p:ph idx="1" type="body"/>
          </p:nvPr>
        </p:nvSpPr>
        <p:spPr>
          <a:xfrm>
            <a:off x="457950" y="720950"/>
            <a:ext cx="8598300" cy="18375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When you delete something a pop up window will appear letting you know that it is being used. You can click the </a:t>
            </a:r>
            <a:r>
              <a:rPr b="1" lang="en"/>
              <a:t>“recorded usage” </a:t>
            </a:r>
            <a:r>
              <a:rPr lang="en"/>
              <a:t>link to find the list of where it is being used at to update it. It’s safe to delete if it is only being used in a revisions or if the usage popup doesn’t appear.</a:t>
            </a:r>
            <a:endParaRPr/>
          </a:p>
        </p:txBody>
      </p:sp>
      <p:sp>
        <p:nvSpPr>
          <p:cNvPr id="232" name="Google Shape;232;p36"/>
          <p:cNvSpPr txBox="1"/>
          <p:nvPr>
            <p:ph type="title"/>
          </p:nvPr>
        </p:nvSpPr>
        <p:spPr>
          <a:xfrm>
            <a:off x="457950" y="93950"/>
            <a:ext cx="8228100" cy="627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How to check if it’s safe to delete?</a:t>
            </a:r>
            <a:endParaRPr/>
          </a:p>
        </p:txBody>
      </p:sp>
      <p:pic>
        <p:nvPicPr>
          <p:cNvPr id="233" name="Google Shape;233;p36"/>
          <p:cNvPicPr preferRelativeResize="0"/>
          <p:nvPr/>
        </p:nvPicPr>
        <p:blipFill>
          <a:blip r:embed="rId3">
            <a:alphaModFix/>
          </a:blip>
          <a:stretch>
            <a:fillRect/>
          </a:stretch>
        </p:blipFill>
        <p:spPr>
          <a:xfrm>
            <a:off x="2058225" y="2734325"/>
            <a:ext cx="5027539" cy="2280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ctrTitle"/>
          </p:nvPr>
        </p:nvSpPr>
        <p:spPr>
          <a:xfrm>
            <a:off x="311708" y="744575"/>
            <a:ext cx="85206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Image Best Practices</a:t>
            </a:r>
            <a:endParaRPr/>
          </a:p>
        </p:txBody>
      </p:sp>
      <p:sp>
        <p:nvSpPr>
          <p:cNvPr id="239" name="Google Shape;239;p37"/>
          <p:cNvSpPr txBox="1"/>
          <p:nvPr>
            <p:ph idx="1" type="subTitle"/>
          </p:nvPr>
        </p:nvSpPr>
        <p:spPr>
          <a:xfrm>
            <a:off x="311700" y="2834125"/>
            <a:ext cx="8520600" cy="792600"/>
          </a:xfrm>
          <a:prstGeom prst="rect">
            <a:avLst/>
          </a:prstGeom>
        </p:spPr>
        <p:txBody>
          <a:bodyPr anchorCtr="0" anchor="ctr" bIns="35550" lIns="71100" spcFirstLastPara="1" rIns="71100" wrap="square" tIns="35550">
            <a:noAutofit/>
          </a:bodyPr>
          <a:lstStyle/>
          <a:p>
            <a:pPr indent="0" lvl="0" marL="0" rtl="0" algn="ctr">
              <a:spcBef>
                <a:spcPts val="900"/>
              </a:spcBef>
              <a:spcAft>
                <a:spcPts val="0"/>
              </a:spcAft>
              <a:buNone/>
            </a:pPr>
            <a:r>
              <a:rPr lang="en" u="sng">
                <a:solidFill>
                  <a:schemeClr val="hlink"/>
                </a:solidFill>
                <a:hlinkClick r:id="rId3"/>
              </a:rPr>
              <a:t>Learn about image &amp; media updating best practices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idx="1" type="body"/>
          </p:nvPr>
        </p:nvSpPr>
        <p:spPr>
          <a:xfrm>
            <a:off x="453400" y="929100"/>
            <a:ext cx="8228100" cy="36420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Hero image (1440 x 604)</a:t>
            </a:r>
            <a:endParaRPr/>
          </a:p>
          <a:p>
            <a:pPr indent="0" lvl="0" marL="0" rtl="0" algn="l">
              <a:spcBef>
                <a:spcPts val="900"/>
              </a:spcBef>
              <a:spcAft>
                <a:spcPts val="0"/>
              </a:spcAft>
              <a:buNone/>
            </a:pPr>
            <a:r>
              <a:rPr lang="en"/>
              <a:t>Graphic Promo Image (704px x 608px)</a:t>
            </a:r>
            <a:endParaRPr/>
          </a:p>
          <a:p>
            <a:pPr indent="0" lvl="0" marL="0" rtl="0" algn="l">
              <a:spcBef>
                <a:spcPts val="900"/>
              </a:spcBef>
              <a:spcAft>
                <a:spcPts val="0"/>
              </a:spcAft>
              <a:buNone/>
            </a:pPr>
            <a:r>
              <a:rPr lang="en"/>
              <a:t>Promo Image (528px x 384px)</a:t>
            </a:r>
            <a:endParaRPr/>
          </a:p>
          <a:p>
            <a:pPr indent="0" lvl="0" marL="0" rtl="0" algn="l">
              <a:spcBef>
                <a:spcPts val="900"/>
              </a:spcBef>
              <a:spcAft>
                <a:spcPts val="0"/>
              </a:spcAft>
              <a:buNone/>
            </a:pPr>
            <a:r>
              <a:rPr lang="en"/>
              <a:t>Visual Link Collection (405px x 304px)</a:t>
            </a:r>
            <a:endParaRPr/>
          </a:p>
          <a:p>
            <a:pPr indent="0" lvl="0" marL="0" rtl="0" algn="l">
              <a:spcBef>
                <a:spcPts val="900"/>
              </a:spcBef>
              <a:spcAft>
                <a:spcPts val="0"/>
              </a:spcAft>
              <a:buNone/>
            </a:pPr>
            <a:r>
              <a:rPr b="1" lang="en" u="sng">
                <a:solidFill>
                  <a:schemeClr val="hlink"/>
                </a:solidFill>
                <a:hlinkClick r:id="rId3"/>
              </a:rPr>
              <a:t>Stock photography</a:t>
            </a:r>
            <a:endParaRPr b="1"/>
          </a:p>
          <a:p>
            <a:pPr indent="0" lvl="0" marL="0" rtl="0" algn="l">
              <a:spcBef>
                <a:spcPts val="900"/>
              </a:spcBef>
              <a:spcAft>
                <a:spcPts val="0"/>
              </a:spcAft>
              <a:buNone/>
            </a:pPr>
            <a:r>
              <a:rPr lang="en"/>
              <a:t>All major Iowa Cabinet level agencies will have direct access to Shutterstock. Smaller agencies can access Shutterstock via DOMDoIT Service Now.</a:t>
            </a:r>
            <a:endParaRPr/>
          </a:p>
        </p:txBody>
      </p:sp>
      <p:sp>
        <p:nvSpPr>
          <p:cNvPr id="245" name="Google Shape;245;p38"/>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u="sng">
                <a:solidFill>
                  <a:schemeClr val="hlink"/>
                </a:solidFill>
                <a:hlinkClick r:id="rId4"/>
              </a:rPr>
              <a:t>Image Ratio Resources</a:t>
            </a:r>
            <a:r>
              <a:rPr lang="en"/>
              <a:t>: </a:t>
            </a:r>
            <a:r>
              <a:rPr lang="en" u="sng">
                <a:solidFill>
                  <a:schemeClr val="hlink"/>
                </a:solidFill>
                <a:hlinkClick r:id="rId5"/>
              </a:rPr>
              <a:t>Google Drive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2"/>
          <p:cNvSpPr txBox="1"/>
          <p:nvPr>
            <p:ph type="ctrTitle"/>
          </p:nvPr>
        </p:nvSpPr>
        <p:spPr>
          <a:xfrm>
            <a:off x="311700" y="456425"/>
            <a:ext cx="8520600" cy="9510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Which Content Types are used the Most?</a:t>
            </a:r>
            <a:endParaRPr/>
          </a:p>
        </p:txBody>
      </p:sp>
      <p:pic>
        <p:nvPicPr>
          <p:cNvPr id="50" name="Google Shape;50;p12"/>
          <p:cNvPicPr preferRelativeResize="0"/>
          <p:nvPr/>
        </p:nvPicPr>
        <p:blipFill rotWithShape="1">
          <a:blip r:embed="rId3">
            <a:alphaModFix/>
          </a:blip>
          <a:srcRect b="6855" l="0" r="2486" t="0"/>
          <a:stretch/>
        </p:blipFill>
        <p:spPr>
          <a:xfrm>
            <a:off x="1065725" y="2534450"/>
            <a:ext cx="7012548" cy="2024525"/>
          </a:xfrm>
          <a:prstGeom prst="rect">
            <a:avLst/>
          </a:prstGeom>
          <a:noFill/>
          <a:ln>
            <a:noFill/>
          </a:ln>
        </p:spPr>
      </p:pic>
      <p:sp>
        <p:nvSpPr>
          <p:cNvPr id="51" name="Google Shape;51;p12"/>
          <p:cNvSpPr txBox="1"/>
          <p:nvPr/>
        </p:nvSpPr>
        <p:spPr>
          <a:xfrm>
            <a:off x="57600" y="1903250"/>
            <a:ext cx="9028800" cy="631200"/>
          </a:xfrm>
          <a:prstGeom prst="rect">
            <a:avLst/>
          </a:prstGeom>
          <a:noFill/>
          <a:ln>
            <a:noFill/>
          </a:ln>
        </p:spPr>
        <p:txBody>
          <a:bodyPr anchorCtr="0" anchor="t" bIns="91425" lIns="91425" spcFirstLastPara="1" rIns="91425" wrap="square" tIns="91425">
            <a:spAutoFit/>
          </a:bodyPr>
          <a:lstStyle/>
          <a:p>
            <a:pPr indent="0" lvl="0" marL="0" rtl="0" algn="ctr">
              <a:spcBef>
                <a:spcPts val="900"/>
              </a:spcBef>
              <a:spcAft>
                <a:spcPts val="0"/>
              </a:spcAft>
              <a:buNone/>
            </a:pPr>
            <a:r>
              <a:rPr lang="en" sz="2900" u="sng">
                <a:solidFill>
                  <a:schemeClr val="hlink"/>
                </a:solidFill>
                <a:latin typeface="Work Sans"/>
                <a:ea typeface="Work Sans"/>
                <a:cs typeface="Work Sans"/>
                <a:sym typeface="Work Sans"/>
                <a:hlinkClick r:id="rId4"/>
              </a:rPr>
              <a:t>Which Content Type Should I Use?</a:t>
            </a:r>
            <a:endParaRPr sz="2900">
              <a:solidFill>
                <a:schemeClr val="dk1"/>
              </a:solidFill>
              <a:latin typeface="Work Sans"/>
              <a:ea typeface="Work Sans"/>
              <a:cs typeface="Work Sans"/>
              <a:sym typeface="Work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ctrTitle"/>
          </p:nvPr>
        </p:nvSpPr>
        <p:spPr>
          <a:xfrm>
            <a:off x="242958" y="204500"/>
            <a:ext cx="8520600" cy="2052900"/>
          </a:xfrm>
          <a:prstGeom prst="rect">
            <a:avLst/>
          </a:prstGeom>
        </p:spPr>
        <p:txBody>
          <a:bodyPr anchorCtr="0" anchor="ctr" bIns="35550" lIns="71100" spcFirstLastPara="1" rIns="71100" wrap="square" tIns="35550">
            <a:noAutofit/>
          </a:bodyPr>
          <a:lstStyle/>
          <a:p>
            <a:pPr indent="0" lvl="0" marL="0" rtl="0" algn="ctr">
              <a:spcBef>
                <a:spcPts val="0"/>
              </a:spcBef>
              <a:spcAft>
                <a:spcPts val="0"/>
              </a:spcAft>
              <a:buNone/>
            </a:pPr>
            <a:r>
              <a:rPr lang="en"/>
              <a:t>Course 2 is All Done!</a:t>
            </a:r>
            <a:endParaRPr/>
          </a:p>
        </p:txBody>
      </p:sp>
      <p:pic>
        <p:nvPicPr>
          <p:cNvPr id="251" name="Google Shape;251;p39"/>
          <p:cNvPicPr preferRelativeResize="0"/>
          <p:nvPr/>
        </p:nvPicPr>
        <p:blipFill rotWithShape="1">
          <a:blip r:embed="rId3">
            <a:alphaModFix/>
          </a:blip>
          <a:srcRect b="6985" l="0" r="0" t="0"/>
          <a:stretch/>
        </p:blipFill>
        <p:spPr>
          <a:xfrm>
            <a:off x="2772625" y="1682226"/>
            <a:ext cx="3461249" cy="321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idx="1" type="body"/>
          </p:nvPr>
        </p:nvSpPr>
        <p:spPr>
          <a:xfrm>
            <a:off x="453500" y="774925"/>
            <a:ext cx="8395800" cy="17967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Content Types are just a fancy way to say web pages. </a:t>
            </a:r>
            <a:endParaRPr/>
          </a:p>
          <a:p>
            <a:pPr indent="0" lvl="0" marL="0" rtl="0" algn="l">
              <a:spcBef>
                <a:spcPts val="900"/>
              </a:spcBef>
              <a:spcAft>
                <a:spcPts val="0"/>
              </a:spcAft>
              <a:buNone/>
            </a:pPr>
            <a:r>
              <a:rPr lang="en"/>
              <a:t>You can see the library of all of the pages/content types that are currently on your site by clicking the content button. </a:t>
            </a:r>
            <a:endParaRPr/>
          </a:p>
        </p:txBody>
      </p:sp>
      <p:sp>
        <p:nvSpPr>
          <p:cNvPr id="57" name="Google Shape;57;p13"/>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What are Content Types</a:t>
            </a:r>
            <a:endParaRPr/>
          </a:p>
        </p:txBody>
      </p:sp>
      <p:pic>
        <p:nvPicPr>
          <p:cNvPr id="58" name="Google Shape;58;p13"/>
          <p:cNvPicPr preferRelativeResize="0"/>
          <p:nvPr/>
        </p:nvPicPr>
        <p:blipFill>
          <a:blip r:embed="rId3">
            <a:alphaModFix/>
          </a:blip>
          <a:stretch>
            <a:fillRect/>
          </a:stretch>
        </p:blipFill>
        <p:spPr>
          <a:xfrm>
            <a:off x="1818900" y="2418500"/>
            <a:ext cx="5506199" cy="2670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idx="1" type="body"/>
          </p:nvPr>
        </p:nvSpPr>
        <p:spPr>
          <a:xfrm>
            <a:off x="453500" y="774925"/>
            <a:ext cx="8395800" cy="17967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basic page content type for text information, it will have the menu navigation on the side. You can style text bold and italic, and create headers, lists, and tables. You can also embed images and add microcontent components like promos, lists, and link collections. </a:t>
            </a:r>
            <a:r>
              <a:rPr lang="en"/>
              <a:t> </a:t>
            </a:r>
            <a:endParaRPr/>
          </a:p>
        </p:txBody>
      </p:sp>
      <p:sp>
        <p:nvSpPr>
          <p:cNvPr id="64" name="Google Shape;64;p14"/>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Basic Pages</a:t>
            </a:r>
            <a:endParaRPr/>
          </a:p>
        </p:txBody>
      </p:sp>
      <p:pic>
        <p:nvPicPr>
          <p:cNvPr id="65" name="Google Shape;65;p14"/>
          <p:cNvPicPr preferRelativeResize="0"/>
          <p:nvPr/>
        </p:nvPicPr>
        <p:blipFill rotWithShape="1">
          <a:blip r:embed="rId3">
            <a:alphaModFix/>
          </a:blip>
          <a:srcRect b="15103" l="0" r="0" t="0"/>
          <a:stretch/>
        </p:blipFill>
        <p:spPr>
          <a:xfrm>
            <a:off x="2562550" y="2729100"/>
            <a:ext cx="4018901" cy="2219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453500" y="774925"/>
            <a:ext cx="50448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landing page content type to create a hub of related content with a custom layout. Landing pages give an overview of a site section, grouping and prioritizing content. Often links in your site's primary navigation will be landing pages.</a:t>
            </a:r>
            <a:endParaRPr/>
          </a:p>
        </p:txBody>
      </p:sp>
      <p:sp>
        <p:nvSpPr>
          <p:cNvPr id="71" name="Google Shape;71;p15"/>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Landing Pages</a:t>
            </a:r>
            <a:endParaRPr/>
          </a:p>
        </p:txBody>
      </p:sp>
      <p:pic>
        <p:nvPicPr>
          <p:cNvPr id="72" name="Google Shape;72;p15"/>
          <p:cNvPicPr preferRelativeResize="0"/>
          <p:nvPr/>
        </p:nvPicPr>
        <p:blipFill>
          <a:blip r:embed="rId3">
            <a:alphaModFix/>
          </a:blip>
          <a:stretch>
            <a:fillRect/>
          </a:stretch>
        </p:blipFill>
        <p:spPr>
          <a:xfrm>
            <a:off x="5415980" y="774925"/>
            <a:ext cx="3574275" cy="3824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idx="1" type="body"/>
          </p:nvPr>
        </p:nvSpPr>
        <p:spPr>
          <a:xfrm>
            <a:off x="453500" y="774925"/>
            <a:ext cx="50448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listing page content type to create automated lists of content. For example, you can create a list of all public agency office locations, or a list of documents about a topic. Lists are updated automatically as you add or remove content. Site visitors can search and filter lists you create.</a:t>
            </a:r>
            <a:endParaRPr/>
          </a:p>
        </p:txBody>
      </p:sp>
      <p:sp>
        <p:nvSpPr>
          <p:cNvPr id="78" name="Google Shape;78;p16"/>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use Listing Pages</a:t>
            </a:r>
            <a:endParaRPr/>
          </a:p>
        </p:txBody>
      </p:sp>
      <p:pic>
        <p:nvPicPr>
          <p:cNvPr id="79" name="Google Shape;79;p16"/>
          <p:cNvPicPr preferRelativeResize="0"/>
          <p:nvPr/>
        </p:nvPicPr>
        <p:blipFill rotWithShape="1">
          <a:blip r:embed="rId3">
            <a:alphaModFix/>
          </a:blip>
          <a:srcRect b="13359" l="0" r="0" t="0"/>
          <a:stretch/>
        </p:blipFill>
        <p:spPr>
          <a:xfrm>
            <a:off x="5498300" y="832313"/>
            <a:ext cx="3516775" cy="34788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idx="1" type="body"/>
          </p:nvPr>
        </p:nvSpPr>
        <p:spPr>
          <a:xfrm>
            <a:off x="453500" y="774925"/>
            <a:ext cx="50448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contact content type to provide contact information for a person or a role at your agency. A contact can be a specific person, or a role, like Help Desk. Embed a contact in another content type, like a basic page, to provide easy access to contact information for a topic or service. This can also be added to the footer for the social media icons to appear.</a:t>
            </a:r>
            <a:endParaRPr/>
          </a:p>
        </p:txBody>
      </p:sp>
      <p:sp>
        <p:nvSpPr>
          <p:cNvPr id="85" name="Google Shape;85;p17"/>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Contact Pages</a:t>
            </a:r>
            <a:endParaRPr/>
          </a:p>
        </p:txBody>
      </p:sp>
      <p:pic>
        <p:nvPicPr>
          <p:cNvPr id="86" name="Google Shape;86;p17"/>
          <p:cNvPicPr preferRelativeResize="0"/>
          <p:nvPr/>
        </p:nvPicPr>
        <p:blipFill>
          <a:blip r:embed="rId3">
            <a:alphaModFix/>
          </a:blip>
          <a:stretch>
            <a:fillRect/>
          </a:stretch>
        </p:blipFill>
        <p:spPr>
          <a:xfrm>
            <a:off x="5401325" y="927325"/>
            <a:ext cx="3637249" cy="2388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453500" y="774925"/>
            <a:ext cx="5044800" cy="3985800"/>
          </a:xfrm>
          <a:prstGeom prst="rect">
            <a:avLst/>
          </a:prstGeom>
        </p:spPr>
        <p:txBody>
          <a:bodyPr anchorCtr="0" anchor="t" bIns="35550" lIns="71100" spcFirstLastPara="1" rIns="71100" wrap="square" tIns="35550">
            <a:noAutofit/>
          </a:bodyPr>
          <a:lstStyle/>
          <a:p>
            <a:pPr indent="0" lvl="0" marL="0" rtl="0" algn="l">
              <a:spcBef>
                <a:spcPts val="900"/>
              </a:spcBef>
              <a:spcAft>
                <a:spcPts val="0"/>
              </a:spcAft>
              <a:buNone/>
            </a:pPr>
            <a:r>
              <a:rPr lang="en"/>
              <a:t>Use the location content type to provide information about a place that the public can visit. You can include hours of operation, areas served, contact information, and other details. This is also the content type that you can add within the footer menu for your agency address to appear</a:t>
            </a:r>
            <a:endParaRPr/>
          </a:p>
        </p:txBody>
      </p:sp>
      <p:sp>
        <p:nvSpPr>
          <p:cNvPr id="92" name="Google Shape;92;p18"/>
          <p:cNvSpPr txBox="1"/>
          <p:nvPr>
            <p:ph type="title"/>
          </p:nvPr>
        </p:nvSpPr>
        <p:spPr>
          <a:xfrm>
            <a:off x="453500" y="216925"/>
            <a:ext cx="8228100" cy="558000"/>
          </a:xfrm>
          <a:prstGeom prst="rect">
            <a:avLst/>
          </a:prstGeom>
        </p:spPr>
        <p:txBody>
          <a:bodyPr anchorCtr="0" anchor="t" bIns="35550" lIns="71100" spcFirstLastPara="1" rIns="71100" wrap="square" tIns="35550">
            <a:noAutofit/>
          </a:bodyPr>
          <a:lstStyle/>
          <a:p>
            <a:pPr indent="0" lvl="0" marL="0" rtl="0" algn="l">
              <a:spcBef>
                <a:spcPts val="0"/>
              </a:spcBef>
              <a:spcAft>
                <a:spcPts val="0"/>
              </a:spcAft>
              <a:buNone/>
            </a:pPr>
            <a:r>
              <a:rPr lang="en"/>
              <a:t>When to Location Pages</a:t>
            </a:r>
            <a:endParaRPr/>
          </a:p>
        </p:txBody>
      </p:sp>
      <p:pic>
        <p:nvPicPr>
          <p:cNvPr id="93" name="Google Shape;93;p18"/>
          <p:cNvPicPr preferRelativeResize="0"/>
          <p:nvPr/>
        </p:nvPicPr>
        <p:blipFill>
          <a:blip r:embed="rId3">
            <a:alphaModFix/>
          </a:blip>
          <a:stretch>
            <a:fillRect/>
          </a:stretch>
        </p:blipFill>
        <p:spPr>
          <a:xfrm>
            <a:off x="5345875" y="927325"/>
            <a:ext cx="3645724" cy="2494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OM DoIT">
  <a:themeElements>
    <a:clrScheme name="Office">
      <a:dk1>
        <a:srgbClr val="000000"/>
      </a:dk1>
      <a:lt1>
        <a:srgbClr val="FFFFFF"/>
      </a:lt1>
      <a:dk2>
        <a:srgbClr val="03617A"/>
      </a:dk2>
      <a:lt2>
        <a:srgbClr val="C6D667"/>
      </a:lt2>
      <a:accent1>
        <a:srgbClr val="70C7B8"/>
      </a:accent1>
      <a:accent2>
        <a:srgbClr val="1A405C"/>
      </a:accent2>
      <a:accent3>
        <a:srgbClr val="E0A624"/>
      </a:accent3>
      <a:accent4>
        <a:srgbClr val="E33D2E"/>
      </a:accent4>
      <a:accent5>
        <a:srgbClr val="C16125"/>
      </a:accent5>
      <a:accent6>
        <a:srgbClr val="2E3030"/>
      </a:accent6>
      <a:hlink>
        <a:srgbClr val="1C5DBA"/>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