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Work Sans Black"/>
      <p:bold r:id="rId35"/>
      <p:boldItalic r:id="rId36"/>
    </p:embeddedFont>
    <p:embeddedFont>
      <p:font typeface="Work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WorkSansBlack-bold.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WorkSans-regular.fntdata"/><Relationship Id="rId14" Type="http://schemas.openxmlformats.org/officeDocument/2006/relationships/slide" Target="slides/slide9.xml"/><Relationship Id="rId36" Type="http://schemas.openxmlformats.org/officeDocument/2006/relationships/font" Target="fonts/WorkSansBlack-boldItalic.fntdata"/><Relationship Id="rId17" Type="http://schemas.openxmlformats.org/officeDocument/2006/relationships/slide" Target="slides/slide12.xml"/><Relationship Id="rId39" Type="http://schemas.openxmlformats.org/officeDocument/2006/relationships/font" Target="fonts/WorkSans-italic.fntdata"/><Relationship Id="rId16" Type="http://schemas.openxmlformats.org/officeDocument/2006/relationships/slide" Target="slides/slide11.xml"/><Relationship Id="rId38" Type="http://schemas.openxmlformats.org/officeDocument/2006/relationships/font" Target="fonts/Work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6ece84ecb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26ece84ecb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0cd575e28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0cd575e28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0cd575e28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0cd575e28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846023ab3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846023ab3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cd575e2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0cd575e2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df45759f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df45759f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cd575e28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cd575e28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f846023ab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f846023ab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f82b354d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6f82b354d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df45759fe1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df45759fe1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df45759f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df45759f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f846023ab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f846023ab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846023a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846023a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df45759fe1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df45759fe1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846023ab3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f846023ab3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846023a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846023a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f846023ab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f846023ab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846023ab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f846023ab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f846023ab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f846023ab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229921cc03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229921cc03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6ece84ecb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6ece84ecb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6ece84ecb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26ece84ecb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f846023ab3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2f846023ab3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0cd575e28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0cd575e28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cd575e28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cd575e28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cd575e28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cd575e28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cd575e28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cd575e28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0cd575e28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0cd575e28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pic>
        <p:nvPicPr>
          <p:cNvPr descr="https://lh4.googleusercontent.com/0jO1tYQk6XgRqjkpLb-Yd-3_vSfx8OLPdBauO9uuszcLUAbvriETzko07vaSoqllj2XWDibxLTRvfeACLujfzq6nlydFA5MAvVosDOGo_hwsdQgjQz2VCMkvBL8DPPyEtlwVuQtQjeAwZA7xl9scunA61Q=s2048" id="10" name="Google Shape;10;p2"/>
          <p:cNvPicPr preferRelativeResize="0"/>
          <p:nvPr/>
        </p:nvPicPr>
        <p:blipFill rotWithShape="1">
          <a:blip r:embed="rId2">
            <a:alphaModFix/>
          </a:blip>
          <a:srcRect b="0" l="0" r="0" t="0"/>
          <a:stretch/>
        </p:blipFill>
        <p:spPr>
          <a:xfrm>
            <a:off x="688728" y="2069152"/>
            <a:ext cx="7766543" cy="1005200"/>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2" name="Google Shape;12;p2"/>
          <p:cNvSpPr txBox="1"/>
          <p:nvPr/>
        </p:nvSpPr>
        <p:spPr>
          <a:xfrm>
            <a:off x="57950" y="3093350"/>
            <a:ext cx="90336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453400" y="929100"/>
            <a:ext cx="8228100" cy="36420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
        <p:nvSpPr>
          <p:cNvPr id="15" name="Google Shape;15;p3"/>
          <p:cNvSpPr txBox="1"/>
          <p:nvPr>
            <p:ph type="title"/>
          </p:nvPr>
        </p:nvSpPr>
        <p:spPr>
          <a:xfrm>
            <a:off x="453500" y="216925"/>
            <a:ext cx="82281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OBJECT_1">
    <p:spTree>
      <p:nvGrpSpPr>
        <p:cNvPr id="16" name="Shape 16"/>
        <p:cNvGrpSpPr/>
        <p:nvPr/>
      </p:nvGrpSpPr>
      <p:grpSpPr>
        <a:xfrm>
          <a:off x="0" y="0"/>
          <a:ext cx="0" cy="0"/>
          <a:chOff x="0" y="0"/>
          <a:chExt cx="0" cy="0"/>
        </a:xfrm>
      </p:grpSpPr>
      <p:sp>
        <p:nvSpPr>
          <p:cNvPr id="17" name="Google Shape;17;p4"/>
          <p:cNvSpPr txBox="1"/>
          <p:nvPr>
            <p:ph idx="1" type="body"/>
          </p:nvPr>
        </p:nvSpPr>
        <p:spPr>
          <a:xfrm>
            <a:off x="460825" y="906800"/>
            <a:ext cx="4111200" cy="36495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
        <p:nvSpPr>
          <p:cNvPr id="18" name="Google Shape;18;p4"/>
          <p:cNvSpPr txBox="1"/>
          <p:nvPr>
            <p:ph type="title"/>
          </p:nvPr>
        </p:nvSpPr>
        <p:spPr>
          <a:xfrm>
            <a:off x="460825" y="224350"/>
            <a:ext cx="82206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19" name="Google Shape;19;p4"/>
          <p:cNvSpPr txBox="1"/>
          <p:nvPr>
            <p:ph idx="2" type="body"/>
          </p:nvPr>
        </p:nvSpPr>
        <p:spPr>
          <a:xfrm>
            <a:off x="4738425" y="906800"/>
            <a:ext cx="4111200" cy="36495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extLst>
    <p:ext uri="{DCECCB84-F9BA-43D5-87BE-67443E8EF086}">
      <p15:sldGuideLst>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amp; Text">
  <p:cSld name="CUSTOM_2">
    <p:spTree>
      <p:nvGrpSpPr>
        <p:cNvPr id="20" name="Shape 20"/>
        <p:cNvGrpSpPr/>
        <p:nvPr/>
      </p:nvGrpSpPr>
      <p:grpSpPr>
        <a:xfrm>
          <a:off x="0" y="0"/>
          <a:ext cx="0" cy="0"/>
          <a:chOff x="0" y="0"/>
          <a:chExt cx="0" cy="0"/>
        </a:xfrm>
      </p:grpSpPr>
      <p:sp>
        <p:nvSpPr>
          <p:cNvPr id="21" name="Google Shape;21;p5"/>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 name="Google Shape;22;p5"/>
          <p:cNvSpPr/>
          <p:nvPr>
            <p:ph idx="2" type="pic"/>
          </p:nvPr>
        </p:nvSpPr>
        <p:spPr>
          <a:xfrm>
            <a:off x="449150" y="914225"/>
            <a:ext cx="4183800" cy="3657000"/>
          </a:xfrm>
          <a:prstGeom prst="rect">
            <a:avLst/>
          </a:prstGeom>
          <a:noFill/>
          <a:ln>
            <a:noFill/>
          </a:ln>
        </p:spPr>
      </p:sp>
      <p:sp>
        <p:nvSpPr>
          <p:cNvPr id="23" name="Google Shape;23;p5"/>
          <p:cNvSpPr txBox="1"/>
          <p:nvPr>
            <p:ph idx="1" type="body"/>
          </p:nvPr>
        </p:nvSpPr>
        <p:spPr>
          <a:xfrm>
            <a:off x="4879475" y="914250"/>
            <a:ext cx="3949800" cy="36570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amp; Text">
  <p:cSld name="CUSTOM_2_1">
    <p:spTree>
      <p:nvGrpSpPr>
        <p:cNvPr id="24" name="Shape 24"/>
        <p:cNvGrpSpPr/>
        <p:nvPr/>
      </p:nvGrpSpPr>
      <p:grpSpPr>
        <a:xfrm>
          <a:off x="0" y="0"/>
          <a:ext cx="0" cy="0"/>
          <a:chOff x="0" y="0"/>
          <a:chExt cx="0" cy="0"/>
        </a:xfrm>
      </p:grpSpPr>
      <p:sp>
        <p:nvSpPr>
          <p:cNvPr id="25" name="Google Shape;25;p6"/>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26" name="Google Shape;26;p6"/>
          <p:cNvSpPr/>
          <p:nvPr>
            <p:ph idx="2" type="pic"/>
          </p:nvPr>
        </p:nvSpPr>
        <p:spPr>
          <a:xfrm>
            <a:off x="4752350" y="921675"/>
            <a:ext cx="4183800" cy="3642000"/>
          </a:xfrm>
          <a:prstGeom prst="rect">
            <a:avLst/>
          </a:prstGeom>
          <a:noFill/>
          <a:ln>
            <a:noFill/>
          </a:ln>
        </p:spPr>
      </p:sp>
      <p:sp>
        <p:nvSpPr>
          <p:cNvPr id="27" name="Google Shape;27;p6"/>
          <p:cNvSpPr txBox="1"/>
          <p:nvPr>
            <p:ph idx="1" type="body"/>
          </p:nvPr>
        </p:nvSpPr>
        <p:spPr>
          <a:xfrm>
            <a:off x="395225" y="921675"/>
            <a:ext cx="3949800" cy="36420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p:cSld name="CUSTOM_1">
    <p:spTree>
      <p:nvGrpSpPr>
        <p:cNvPr id="28" name="Shape 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HER NOTES - BRANDING">
  <p:cSld name="CUSTOM_1_1">
    <p:spTree>
      <p:nvGrpSpPr>
        <p:cNvPr id="29" name="Shape 29"/>
        <p:cNvGrpSpPr/>
        <p:nvPr/>
      </p:nvGrpSpPr>
      <p:grpSpPr>
        <a:xfrm>
          <a:off x="0" y="0"/>
          <a:ext cx="0" cy="0"/>
          <a:chOff x="0" y="0"/>
          <a:chExt cx="0" cy="0"/>
        </a:xfrm>
      </p:grpSpPr>
      <p:sp>
        <p:nvSpPr>
          <p:cNvPr id="30" name="Google Shape;30;p8"/>
          <p:cNvSpPr txBox="1"/>
          <p:nvPr/>
        </p:nvSpPr>
        <p:spPr>
          <a:xfrm>
            <a:off x="354975" y="463631"/>
            <a:ext cx="8635200" cy="3021000"/>
          </a:xfrm>
          <a:prstGeom prst="rect">
            <a:avLst/>
          </a:prstGeom>
          <a:noFill/>
          <a:ln>
            <a:noFill/>
          </a:ln>
        </p:spPr>
        <p:txBody>
          <a:bodyPr anchorCtr="0" anchor="t" bIns="71100" lIns="71100" spcFirstLastPara="1" rIns="71100" wrap="square" tIns="71100">
            <a:noAutofit/>
          </a:bodyPr>
          <a:lstStyle/>
          <a:p>
            <a:pPr indent="-234950" lvl="0" marL="241300" rtl="0" algn="l">
              <a:lnSpc>
                <a:spcPct val="115000"/>
              </a:lnSpc>
              <a:spcBef>
                <a:spcPts val="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dk2"/>
              </a:buClr>
              <a:buSzPts val="2900"/>
              <a:buFont typeface="Work Sans"/>
              <a:buChar char="•"/>
            </a:pPr>
            <a:r>
              <a:rPr lang="en"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lt2"/>
              </a:buClr>
              <a:buSzPts val="2900"/>
              <a:buFont typeface="Work Sans"/>
              <a:buChar char="•"/>
            </a:pPr>
            <a:r>
              <a:rPr lang="en"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accent3"/>
              </a:buClr>
              <a:buSzPts val="2900"/>
              <a:buFont typeface="Work Sans"/>
              <a:buChar char="•"/>
            </a:pPr>
            <a:r>
              <a:rPr lang="en"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9"/>
          <p:cNvSpPr txBox="1"/>
          <p:nvPr>
            <p:ph type="ctrTitle"/>
          </p:nvPr>
        </p:nvSpPr>
        <p:spPr>
          <a:xfrm>
            <a:off x="311708" y="744575"/>
            <a:ext cx="8520600" cy="2052900"/>
          </a:xfrm>
          <a:prstGeom prst="rect">
            <a:avLst/>
          </a:prstGeom>
        </p:spPr>
        <p:txBody>
          <a:bodyPr anchorCtr="0" anchor="ctr" bIns="35550" lIns="71100" spcFirstLastPara="1" rIns="71100" wrap="square" tIns="35550">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33" name="Google Shape;33;p9"/>
          <p:cNvSpPr txBox="1"/>
          <p:nvPr>
            <p:ph idx="1" type="subTitle"/>
          </p:nvPr>
        </p:nvSpPr>
        <p:spPr>
          <a:xfrm>
            <a:off x="311700" y="2834125"/>
            <a:ext cx="8520600" cy="792600"/>
          </a:xfrm>
          <a:prstGeom prst="rect">
            <a:avLst/>
          </a:prstGeom>
        </p:spPr>
        <p:txBody>
          <a:bodyPr anchorCtr="0" anchor="ctr" bIns="35550" lIns="71100" spcFirstLastPara="1" rIns="71100" wrap="square" tIns="35550">
            <a:noAutofit/>
          </a:bodyPr>
          <a:lstStyle>
            <a:lvl1pPr lvl="0" rtl="0" algn="ctr">
              <a:lnSpc>
                <a:spcPct val="100000"/>
              </a:lnSpc>
              <a:spcBef>
                <a:spcPts val="900"/>
              </a:spcBef>
              <a:spcAft>
                <a:spcPts val="0"/>
              </a:spcAft>
              <a:buSzPts val="2900"/>
              <a:buNone/>
              <a:defRPr sz="2900"/>
            </a:lvl1pPr>
            <a:lvl2pPr lvl="1" rtl="0" algn="ctr">
              <a:lnSpc>
                <a:spcPct val="100000"/>
              </a:lnSpc>
              <a:spcBef>
                <a:spcPts val="400"/>
              </a:spcBef>
              <a:spcAft>
                <a:spcPts val="0"/>
              </a:spcAft>
              <a:buSzPts val="2900"/>
              <a:buNone/>
              <a:defRPr sz="2900"/>
            </a:lvl2pPr>
            <a:lvl3pPr lvl="2" rtl="0" algn="ctr">
              <a:lnSpc>
                <a:spcPct val="100000"/>
              </a:lnSpc>
              <a:spcBef>
                <a:spcPts val="400"/>
              </a:spcBef>
              <a:spcAft>
                <a:spcPts val="0"/>
              </a:spcAft>
              <a:buSzPts val="2900"/>
              <a:buNone/>
              <a:defRPr sz="2900"/>
            </a:lvl3pPr>
            <a:lvl4pPr lvl="3" rtl="0" algn="ctr">
              <a:lnSpc>
                <a:spcPct val="100000"/>
              </a:lnSpc>
              <a:spcBef>
                <a:spcPts val="400"/>
              </a:spcBef>
              <a:spcAft>
                <a:spcPts val="0"/>
              </a:spcAft>
              <a:buSzPts val="2900"/>
              <a:buNone/>
              <a:defRPr sz="2900"/>
            </a:lvl4pPr>
            <a:lvl5pPr lvl="4" rtl="0" algn="ctr">
              <a:lnSpc>
                <a:spcPct val="100000"/>
              </a:lnSpc>
              <a:spcBef>
                <a:spcPts val="400"/>
              </a:spcBef>
              <a:spcAft>
                <a:spcPts val="0"/>
              </a:spcAft>
              <a:buSzPts val="2900"/>
              <a:buNone/>
              <a:defRPr sz="2900"/>
            </a:lvl5pPr>
            <a:lvl6pPr lvl="5" rtl="0" algn="ctr">
              <a:lnSpc>
                <a:spcPct val="100000"/>
              </a:lnSpc>
              <a:spcBef>
                <a:spcPts val="400"/>
              </a:spcBef>
              <a:spcAft>
                <a:spcPts val="0"/>
              </a:spcAft>
              <a:buSzPts val="2900"/>
              <a:buNone/>
              <a:defRPr sz="2900"/>
            </a:lvl6pPr>
            <a:lvl7pPr lvl="6" rtl="0" algn="ctr">
              <a:lnSpc>
                <a:spcPct val="100000"/>
              </a:lnSpc>
              <a:spcBef>
                <a:spcPts val="400"/>
              </a:spcBef>
              <a:spcAft>
                <a:spcPts val="0"/>
              </a:spcAft>
              <a:buSzPts val="2900"/>
              <a:buNone/>
              <a:defRPr sz="2900"/>
            </a:lvl7pPr>
            <a:lvl8pPr lvl="7" rtl="0" algn="ctr">
              <a:lnSpc>
                <a:spcPct val="100000"/>
              </a:lnSpc>
              <a:spcBef>
                <a:spcPts val="400"/>
              </a:spcBef>
              <a:spcAft>
                <a:spcPts val="0"/>
              </a:spcAft>
              <a:buSzPts val="2900"/>
              <a:buNone/>
              <a:defRPr sz="2900"/>
            </a:lvl8pPr>
            <a:lvl9pPr lvl="8" rtl="0" algn="ctr">
              <a:lnSpc>
                <a:spcPct val="100000"/>
              </a:lnSpc>
              <a:spcBef>
                <a:spcPts val="400"/>
              </a:spcBef>
              <a:spcAft>
                <a:spcPts val="0"/>
              </a:spcAft>
              <a:buSzPts val="2900"/>
              <a:buNone/>
              <a:defRPr sz="2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3400" y="224350"/>
            <a:ext cx="82281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7" name="Google Shape;7;p1"/>
          <p:cNvSpPr txBox="1"/>
          <p:nvPr>
            <p:ph idx="1" type="body"/>
          </p:nvPr>
        </p:nvSpPr>
        <p:spPr>
          <a:xfrm>
            <a:off x="453400" y="929100"/>
            <a:ext cx="8228100" cy="36345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8" name="Google Shape;8;p1"/>
          <p:cNvPicPr preferRelativeResize="0"/>
          <p:nvPr/>
        </p:nvPicPr>
        <p:blipFill rotWithShape="1">
          <a:blip r:embed="rId1">
            <a:alphaModFix/>
          </a:blip>
          <a:srcRect b="10564" l="4365" r="3731" t="10128"/>
          <a:stretch/>
        </p:blipFill>
        <p:spPr>
          <a:xfrm>
            <a:off x="7635150" y="4585898"/>
            <a:ext cx="1508850" cy="5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dxtraining.iowa.gov/resources/content-vs-microcontent" TargetMode="External"/><Relationship Id="rId4" Type="http://schemas.openxmlformats.org/officeDocument/2006/relationships/hyperlink" Target="https://dxtraining.iowa.gov/how-do-i-content-types/how-do-i-work-microconte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1.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s://dxtraining.iowa.gov/media/how-do-i-work-media-librar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hyperlink" Target="https://dxtraining.iowa.gov/build-website/how-do-i-replace-existing-media-ite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drive.google.com/drive/folders/1jtWpUaRWwHJo7E03yXsBceJ09cTEuNE8?usp=drive_link" TargetMode="External"/><Relationship Id="rId4" Type="http://schemas.openxmlformats.org/officeDocument/2006/relationships/hyperlink" Target="https://servicedesk.iowa.gov" TargetMode="External"/><Relationship Id="rId5" Type="http://schemas.openxmlformats.org/officeDocument/2006/relationships/hyperlink" Target="https://dxtraining.iowa.gov/media/image-ratio" TargetMode="External"/><Relationship Id="rId6" Type="http://schemas.openxmlformats.org/officeDocument/2006/relationships/hyperlink" Target="https://drive.google.com/drive/folders/1jtWpUaRWwHJo7E03yXsBceJ09cTEuNE8?usp=drive_li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dxtraining.iowa.gov/resources/which-content-typ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0"/>
          <p:cNvSpPr txBox="1"/>
          <p:nvPr/>
        </p:nvSpPr>
        <p:spPr>
          <a:xfrm>
            <a:off x="0" y="3122275"/>
            <a:ext cx="9144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03617A"/>
                </a:solidFill>
                <a:latin typeface="Work Sans Black"/>
                <a:ea typeface="Work Sans Black"/>
                <a:cs typeface="Work Sans Black"/>
                <a:sym typeface="Work Sans Black"/>
              </a:rPr>
              <a:t>Sharean Morishita</a:t>
            </a:r>
            <a:endParaRPr sz="1200">
              <a:solidFill>
                <a:srgbClr val="000000"/>
              </a:solidFill>
              <a:latin typeface="Work Sans Black"/>
              <a:ea typeface="Work Sans Black"/>
              <a:cs typeface="Work Sans Black"/>
              <a:sym typeface="Work Sans Black"/>
            </a:endParaRPr>
          </a:p>
          <a:p>
            <a:pPr indent="0" lvl="0" marL="0" rtl="0" algn="ctr">
              <a:spcBef>
                <a:spcPts val="0"/>
              </a:spcBef>
              <a:spcAft>
                <a:spcPts val="0"/>
              </a:spcAft>
              <a:buNone/>
            </a:pPr>
            <a:r>
              <a:rPr lang="en" sz="1600">
                <a:solidFill>
                  <a:srgbClr val="03617A"/>
                </a:solidFill>
                <a:latin typeface="Work Sans"/>
                <a:ea typeface="Work Sans"/>
                <a:cs typeface="Work Sans"/>
                <a:sym typeface="Work Sans"/>
              </a:rPr>
              <a:t>Web Content Architect </a:t>
            </a:r>
            <a:endParaRPr sz="1200">
              <a:solidFill>
                <a:srgbClr val="000000"/>
              </a:solidFill>
              <a:latin typeface="Work Sans"/>
              <a:ea typeface="Work Sans"/>
              <a:cs typeface="Work Sans"/>
              <a:sym typeface="Work Sans"/>
            </a:endParaRPr>
          </a:p>
          <a:p>
            <a:pPr indent="0" lvl="0" marL="0" rtl="0" algn="ctr">
              <a:spcBef>
                <a:spcPts val="0"/>
              </a:spcBef>
              <a:spcAft>
                <a:spcPts val="0"/>
              </a:spcAft>
              <a:buNone/>
            </a:pPr>
            <a:r>
              <a:rPr lang="en" sz="1600">
                <a:solidFill>
                  <a:srgbClr val="03617A"/>
                </a:solidFill>
                <a:latin typeface="Work Sans"/>
                <a:ea typeface="Work Sans"/>
                <a:cs typeface="Work Sans"/>
                <a:sym typeface="Work Sans"/>
              </a:rPr>
              <a:t>Division of Information Technology</a:t>
            </a:r>
            <a:endParaRPr sz="1200">
              <a:solidFill>
                <a:srgbClr val="000000"/>
              </a:solidFill>
              <a:latin typeface="Work Sans"/>
              <a:ea typeface="Work Sans"/>
              <a:cs typeface="Work Sans"/>
              <a:sym typeface="Work Sans"/>
            </a:endParaRPr>
          </a:p>
          <a:p>
            <a:pPr indent="0" lvl="0" marL="0" rtl="0" algn="ctr">
              <a:spcBef>
                <a:spcPts val="0"/>
              </a:spcBef>
              <a:spcAft>
                <a:spcPts val="0"/>
              </a:spcAft>
              <a:buClr>
                <a:schemeClr val="dk1"/>
              </a:buClr>
              <a:buSzPts val="1100"/>
              <a:buFont typeface="Arial"/>
              <a:buNone/>
            </a:pPr>
            <a:r>
              <a:rPr lang="en" sz="1600">
                <a:solidFill>
                  <a:schemeClr val="dk2"/>
                </a:solidFill>
                <a:latin typeface="Work Sans"/>
                <a:ea typeface="Work Sans"/>
                <a:cs typeface="Work Sans"/>
                <a:sym typeface="Work Sans"/>
              </a:rPr>
              <a:t>Updated 03/03/25</a:t>
            </a:r>
            <a:endParaRPr sz="3400">
              <a:solidFill>
                <a:srgbClr val="03617A"/>
              </a:solidFill>
              <a:latin typeface="Work Sans Black"/>
              <a:ea typeface="Work Sans Black"/>
              <a:cs typeface="Work Sans Black"/>
              <a:sym typeface="Work Sans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idx="1" type="body"/>
          </p:nvPr>
        </p:nvSpPr>
        <p:spPr>
          <a:xfrm>
            <a:off x="453500" y="774925"/>
            <a:ext cx="8062500" cy="1998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2100"/>
              <a:t>Use Event content type for meetings and other events with a scheduled date and time. Events can be in person or online, and allow you to link to a page where people can register. You can also create lists of events using the Listing page content type or the Automatic list </a:t>
            </a:r>
            <a:r>
              <a:rPr lang="en" sz="2100"/>
              <a:t>microcontent</a:t>
            </a:r>
            <a:r>
              <a:rPr lang="en" sz="2100"/>
              <a:t> type. </a:t>
            </a:r>
            <a:endParaRPr sz="2100"/>
          </a:p>
        </p:txBody>
      </p:sp>
      <p:sp>
        <p:nvSpPr>
          <p:cNvPr id="101" name="Google Shape;101;p19"/>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Event Pages</a:t>
            </a:r>
            <a:endParaRPr/>
          </a:p>
        </p:txBody>
      </p:sp>
      <p:pic>
        <p:nvPicPr>
          <p:cNvPr id="102" name="Google Shape;102;p19"/>
          <p:cNvPicPr preferRelativeResize="0"/>
          <p:nvPr/>
        </p:nvPicPr>
        <p:blipFill>
          <a:blip r:embed="rId3">
            <a:alphaModFix/>
          </a:blip>
          <a:stretch>
            <a:fillRect/>
          </a:stretch>
        </p:blipFill>
        <p:spPr>
          <a:xfrm>
            <a:off x="2568111" y="2808137"/>
            <a:ext cx="3994399" cy="21658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453500" y="861876"/>
            <a:ext cx="3353700" cy="37104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News content type to create timely, interesting, and noteworthy content. While they are similar to Basic pages, you can not embed microcontent into a News content type.</a:t>
            </a:r>
            <a:endParaRPr/>
          </a:p>
        </p:txBody>
      </p:sp>
      <p:sp>
        <p:nvSpPr>
          <p:cNvPr id="108" name="Google Shape;108;p20"/>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News Pages</a:t>
            </a:r>
            <a:endParaRPr/>
          </a:p>
        </p:txBody>
      </p:sp>
      <p:pic>
        <p:nvPicPr>
          <p:cNvPr id="109" name="Google Shape;109;p20"/>
          <p:cNvPicPr preferRelativeResize="0"/>
          <p:nvPr/>
        </p:nvPicPr>
        <p:blipFill>
          <a:blip r:embed="rId3">
            <a:alphaModFix/>
          </a:blip>
          <a:stretch>
            <a:fillRect/>
          </a:stretch>
        </p:blipFill>
        <p:spPr>
          <a:xfrm>
            <a:off x="3807200" y="994200"/>
            <a:ext cx="5032001" cy="30368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idx="1" type="body"/>
          </p:nvPr>
        </p:nvSpPr>
        <p:spPr>
          <a:xfrm>
            <a:off x="453400" y="929100"/>
            <a:ext cx="8228100" cy="25665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b="1" lang="en"/>
              <a:t>Basic page content type toolbar:</a:t>
            </a:r>
            <a:endParaRPr b="1"/>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Clr>
                <a:schemeClr val="dk1"/>
              </a:buClr>
              <a:buSzPts val="1100"/>
              <a:buFont typeface="Arial"/>
              <a:buNone/>
            </a:pPr>
            <a:r>
              <a:rPr lang="en"/>
              <a:t>Not all content types will have this same toolbar.</a:t>
            </a:r>
            <a:endParaRPr/>
          </a:p>
          <a:p>
            <a:pPr indent="0" lvl="0" marL="0" rtl="0" algn="l">
              <a:spcBef>
                <a:spcPts val="900"/>
              </a:spcBef>
              <a:spcAft>
                <a:spcPts val="0"/>
              </a:spcAft>
              <a:buNone/>
            </a:pPr>
            <a:r>
              <a:rPr b="1" lang="en"/>
              <a:t>News page and microcontent toolbar:</a:t>
            </a:r>
            <a:endParaRPr b="1"/>
          </a:p>
        </p:txBody>
      </p:sp>
      <p:sp>
        <p:nvSpPr>
          <p:cNvPr id="115" name="Google Shape;115;p21"/>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WYSIWYG Editor Toolbar Differences</a:t>
            </a:r>
            <a:endParaRPr/>
          </a:p>
        </p:txBody>
      </p:sp>
      <p:pic>
        <p:nvPicPr>
          <p:cNvPr id="116" name="Google Shape;116;p21"/>
          <p:cNvPicPr preferRelativeResize="0"/>
          <p:nvPr/>
        </p:nvPicPr>
        <p:blipFill>
          <a:blip r:embed="rId3">
            <a:alphaModFix/>
          </a:blip>
          <a:stretch>
            <a:fillRect/>
          </a:stretch>
        </p:blipFill>
        <p:spPr>
          <a:xfrm>
            <a:off x="152400" y="3399882"/>
            <a:ext cx="8839199" cy="779929"/>
          </a:xfrm>
          <a:prstGeom prst="rect">
            <a:avLst/>
          </a:prstGeom>
          <a:noFill/>
          <a:ln>
            <a:noFill/>
          </a:ln>
        </p:spPr>
      </p:pic>
      <p:pic>
        <p:nvPicPr>
          <p:cNvPr id="117" name="Google Shape;117;p21"/>
          <p:cNvPicPr preferRelativeResize="0"/>
          <p:nvPr/>
        </p:nvPicPr>
        <p:blipFill>
          <a:blip r:embed="rId4">
            <a:alphaModFix/>
          </a:blip>
          <a:stretch>
            <a:fillRect/>
          </a:stretch>
        </p:blipFill>
        <p:spPr>
          <a:xfrm>
            <a:off x="277172" y="1419200"/>
            <a:ext cx="8631249" cy="594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453500" y="821745"/>
            <a:ext cx="3672900" cy="41919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2100"/>
              <a:t>You can delete content types that you’ve added to the Library by clicking the arrow beside the ‘Edit’ dropdown only if you have that author access. Any content that is unpublished won’t appear within search results. Only published content types will. </a:t>
            </a:r>
            <a:endParaRPr sz="2100"/>
          </a:p>
        </p:txBody>
      </p:sp>
      <p:sp>
        <p:nvSpPr>
          <p:cNvPr id="123" name="Google Shape;123;p22"/>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Delete Content Types</a:t>
            </a:r>
            <a:endParaRPr/>
          </a:p>
        </p:txBody>
      </p:sp>
      <p:pic>
        <p:nvPicPr>
          <p:cNvPr id="124" name="Google Shape;124;p22"/>
          <p:cNvPicPr preferRelativeResize="0"/>
          <p:nvPr/>
        </p:nvPicPr>
        <p:blipFill>
          <a:blip r:embed="rId3">
            <a:alphaModFix/>
          </a:blip>
          <a:stretch>
            <a:fillRect/>
          </a:stretch>
        </p:blipFill>
        <p:spPr>
          <a:xfrm>
            <a:off x="4264250" y="973850"/>
            <a:ext cx="4676675" cy="3195799"/>
          </a:xfrm>
          <a:prstGeom prst="rect">
            <a:avLst/>
          </a:prstGeom>
          <a:noFill/>
          <a:ln cap="flat" cmpd="sng" w="9525">
            <a:solidFill>
              <a:schemeClr val="dk1"/>
            </a:solidFill>
            <a:prstDash val="solid"/>
            <a:round/>
            <a:headEnd len="sm" w="sm" type="none"/>
            <a:tailEnd len="sm" w="sm" type="none"/>
          </a:ln>
        </p:spPr>
      </p:pic>
      <p:cxnSp>
        <p:nvCxnSpPr>
          <p:cNvPr id="125" name="Google Shape;125;p22"/>
          <p:cNvCxnSpPr/>
          <p:nvPr/>
        </p:nvCxnSpPr>
        <p:spPr>
          <a:xfrm>
            <a:off x="8809306" y="2056475"/>
            <a:ext cx="0" cy="14925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ctrTitle"/>
          </p:nvPr>
        </p:nvSpPr>
        <p:spPr>
          <a:xfrm>
            <a:off x="49325" y="744575"/>
            <a:ext cx="90948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How to Create  Microcontent</a:t>
            </a:r>
            <a:endParaRPr/>
          </a:p>
        </p:txBody>
      </p:sp>
      <p:sp>
        <p:nvSpPr>
          <p:cNvPr id="131" name="Google Shape;131;p23"/>
          <p:cNvSpPr txBox="1"/>
          <p:nvPr>
            <p:ph idx="1" type="subTitle"/>
          </p:nvPr>
        </p:nvSpPr>
        <p:spPr>
          <a:xfrm>
            <a:off x="311700" y="2980700"/>
            <a:ext cx="8520600" cy="792600"/>
          </a:xfrm>
          <a:prstGeom prst="rect">
            <a:avLst/>
          </a:prstGeom>
        </p:spPr>
        <p:txBody>
          <a:bodyPr anchorCtr="0" anchor="ctr" bIns="35550" lIns="71100" spcFirstLastPara="1" rIns="71100" wrap="square" tIns="35550">
            <a:noAutofit/>
          </a:bodyPr>
          <a:lstStyle/>
          <a:p>
            <a:pPr indent="0" lvl="0" marL="0" rtl="0" algn="ctr">
              <a:spcBef>
                <a:spcPts val="900"/>
              </a:spcBef>
              <a:spcAft>
                <a:spcPts val="0"/>
              </a:spcAft>
              <a:buNone/>
            </a:pPr>
            <a:r>
              <a:rPr lang="en" u="sng">
                <a:solidFill>
                  <a:schemeClr val="hlink"/>
                </a:solidFill>
                <a:hlinkClick r:id="rId3"/>
              </a:rPr>
              <a:t>What is Microcontent? </a:t>
            </a:r>
            <a:endParaRPr/>
          </a:p>
          <a:p>
            <a:pPr indent="0" lvl="0" marL="0" rtl="0" algn="ctr">
              <a:spcBef>
                <a:spcPts val="900"/>
              </a:spcBef>
              <a:spcAft>
                <a:spcPts val="0"/>
              </a:spcAft>
              <a:buNone/>
            </a:pPr>
            <a:r>
              <a:rPr lang="en" u="sng">
                <a:solidFill>
                  <a:schemeClr val="hlink"/>
                </a:solidFill>
                <a:hlinkClick r:id="rId4"/>
              </a:rPr>
              <a:t>Where can they go?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1" type="body"/>
          </p:nvPr>
        </p:nvSpPr>
        <p:spPr>
          <a:xfrm>
            <a:off x="453500" y="2588126"/>
            <a:ext cx="8473800" cy="20445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2100"/>
              <a:t>Microcontent</a:t>
            </a:r>
            <a:r>
              <a:rPr lang="en" sz="2100"/>
              <a:t> is g</a:t>
            </a:r>
            <a:r>
              <a:rPr lang="en" sz="2100"/>
              <a:t>reat for highlighting information on your site. It makes it easier to add image button links and videos that will be used in multiple spots on your site.</a:t>
            </a:r>
            <a:endParaRPr sz="2100"/>
          </a:p>
          <a:p>
            <a:pPr indent="0" lvl="0" marL="0" rtl="0" algn="l">
              <a:spcBef>
                <a:spcPts val="900"/>
              </a:spcBef>
              <a:spcAft>
                <a:spcPts val="0"/>
              </a:spcAft>
              <a:buClr>
                <a:schemeClr val="dk1"/>
              </a:buClr>
              <a:buSzPts val="1100"/>
              <a:buFont typeface="Arial"/>
              <a:buNone/>
            </a:pPr>
            <a:r>
              <a:rPr lang="en" sz="2100"/>
              <a:t>You can’t link directly to microcontent. It can only be embedded within a content type.</a:t>
            </a:r>
            <a:endParaRPr sz="2100"/>
          </a:p>
          <a:p>
            <a:pPr indent="0" lvl="0" marL="0" rtl="0" algn="l">
              <a:spcBef>
                <a:spcPts val="900"/>
              </a:spcBef>
              <a:spcAft>
                <a:spcPts val="0"/>
              </a:spcAft>
              <a:buNone/>
            </a:pPr>
            <a:r>
              <a:t/>
            </a:r>
            <a:endParaRPr/>
          </a:p>
        </p:txBody>
      </p:sp>
      <p:sp>
        <p:nvSpPr>
          <p:cNvPr id="137" name="Google Shape;137;p24"/>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is Microcontent Used?</a:t>
            </a:r>
            <a:endParaRPr/>
          </a:p>
        </p:txBody>
      </p:sp>
      <p:pic>
        <p:nvPicPr>
          <p:cNvPr id="138" name="Google Shape;138;p24"/>
          <p:cNvPicPr preferRelativeResize="0"/>
          <p:nvPr/>
        </p:nvPicPr>
        <p:blipFill>
          <a:blip r:embed="rId3">
            <a:alphaModFix/>
          </a:blip>
          <a:stretch>
            <a:fillRect/>
          </a:stretch>
        </p:blipFill>
        <p:spPr>
          <a:xfrm>
            <a:off x="2116372" y="844956"/>
            <a:ext cx="4911248" cy="165307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1" type="body"/>
          </p:nvPr>
        </p:nvSpPr>
        <p:spPr>
          <a:xfrm>
            <a:off x="170350" y="929100"/>
            <a:ext cx="21393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This is what microcontent will look like on the live site versus what it looks like when you’re editing.</a:t>
            </a:r>
            <a:endParaRPr/>
          </a:p>
        </p:txBody>
      </p:sp>
      <p:sp>
        <p:nvSpPr>
          <p:cNvPr id="144" name="Google Shape;144;p25"/>
          <p:cNvSpPr txBox="1"/>
          <p:nvPr>
            <p:ph type="title"/>
          </p:nvPr>
        </p:nvSpPr>
        <p:spPr>
          <a:xfrm>
            <a:off x="170350" y="23657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Example</a:t>
            </a:r>
            <a:endParaRPr/>
          </a:p>
        </p:txBody>
      </p:sp>
      <p:pic>
        <p:nvPicPr>
          <p:cNvPr id="145" name="Google Shape;145;p25"/>
          <p:cNvPicPr preferRelativeResize="0"/>
          <p:nvPr/>
        </p:nvPicPr>
        <p:blipFill>
          <a:blip r:embed="rId3">
            <a:alphaModFix/>
          </a:blip>
          <a:stretch>
            <a:fillRect/>
          </a:stretch>
        </p:blipFill>
        <p:spPr>
          <a:xfrm>
            <a:off x="5450225" y="1262600"/>
            <a:ext cx="3586450" cy="2974999"/>
          </a:xfrm>
          <a:prstGeom prst="rect">
            <a:avLst/>
          </a:prstGeom>
          <a:noFill/>
          <a:ln cap="flat" cmpd="sng" w="9525">
            <a:solidFill>
              <a:schemeClr val="dk1"/>
            </a:solidFill>
            <a:prstDash val="solid"/>
            <a:round/>
            <a:headEnd len="sm" w="sm" type="none"/>
            <a:tailEnd len="sm" w="sm" type="none"/>
          </a:ln>
        </p:spPr>
      </p:pic>
      <p:pic>
        <p:nvPicPr>
          <p:cNvPr id="146" name="Google Shape;146;p25"/>
          <p:cNvPicPr preferRelativeResize="0"/>
          <p:nvPr/>
        </p:nvPicPr>
        <p:blipFill rotWithShape="1">
          <a:blip r:embed="rId4">
            <a:alphaModFix/>
          </a:blip>
          <a:srcRect b="0" l="0" r="5794" t="0"/>
          <a:stretch/>
        </p:blipFill>
        <p:spPr>
          <a:xfrm>
            <a:off x="2397788" y="144350"/>
            <a:ext cx="2964300" cy="4854800"/>
          </a:xfrm>
          <a:prstGeom prst="rect">
            <a:avLst/>
          </a:prstGeom>
          <a:noFill/>
          <a:ln cap="flat" cmpd="sng" w="9525">
            <a:solidFill>
              <a:schemeClr val="dk1"/>
            </a:solidFill>
            <a:prstDash val="solid"/>
            <a:round/>
            <a:headEnd len="sm" w="sm" type="none"/>
            <a:tailEnd len="sm" w="sm" type="none"/>
          </a:ln>
        </p:spPr>
      </p:pic>
      <p:sp>
        <p:nvSpPr>
          <p:cNvPr id="147" name="Google Shape;147;p25"/>
          <p:cNvSpPr txBox="1"/>
          <p:nvPr>
            <p:ph idx="1" type="body"/>
          </p:nvPr>
        </p:nvSpPr>
        <p:spPr>
          <a:xfrm>
            <a:off x="6027950" y="148650"/>
            <a:ext cx="2139300" cy="424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Live page</a:t>
            </a:r>
            <a:endParaRPr/>
          </a:p>
        </p:txBody>
      </p:sp>
      <p:sp>
        <p:nvSpPr>
          <p:cNvPr id="148" name="Google Shape;148;p25"/>
          <p:cNvSpPr txBox="1"/>
          <p:nvPr>
            <p:ph idx="1" type="body"/>
          </p:nvPr>
        </p:nvSpPr>
        <p:spPr>
          <a:xfrm>
            <a:off x="6946275" y="816188"/>
            <a:ext cx="2139300" cy="424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Edit page</a:t>
            </a:r>
            <a:endParaRPr/>
          </a:p>
        </p:txBody>
      </p:sp>
      <p:cxnSp>
        <p:nvCxnSpPr>
          <p:cNvPr id="149" name="Google Shape;149;p25"/>
          <p:cNvCxnSpPr>
            <a:stCxn id="147" idx="1"/>
          </p:cNvCxnSpPr>
          <p:nvPr/>
        </p:nvCxnSpPr>
        <p:spPr>
          <a:xfrm flipH="1">
            <a:off x="5520650" y="361050"/>
            <a:ext cx="507300" cy="6300"/>
          </a:xfrm>
          <a:prstGeom prst="straightConnector1">
            <a:avLst/>
          </a:prstGeom>
          <a:noFill/>
          <a:ln cap="flat" cmpd="sng" w="19050">
            <a:solidFill>
              <a:schemeClr val="dk2"/>
            </a:solidFill>
            <a:prstDash val="solid"/>
            <a:round/>
            <a:headEnd len="med" w="med" type="none"/>
            <a:tailEnd len="med" w="med" type="triangle"/>
          </a:ln>
        </p:spPr>
      </p:cxnSp>
      <p:cxnSp>
        <p:nvCxnSpPr>
          <p:cNvPr id="150" name="Google Shape;150;p25"/>
          <p:cNvCxnSpPr/>
          <p:nvPr/>
        </p:nvCxnSpPr>
        <p:spPr>
          <a:xfrm flipH="1">
            <a:off x="7603075" y="1169700"/>
            <a:ext cx="1800" cy="5214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Which Microcontent is Most Used?</a:t>
            </a:r>
            <a:endParaRPr/>
          </a:p>
        </p:txBody>
      </p:sp>
      <p:sp>
        <p:nvSpPr>
          <p:cNvPr id="156" name="Google Shape;156;p26"/>
          <p:cNvSpPr txBox="1"/>
          <p:nvPr>
            <p:ph idx="1" type="body"/>
          </p:nvPr>
        </p:nvSpPr>
        <p:spPr>
          <a:xfrm>
            <a:off x="223800" y="898075"/>
            <a:ext cx="8228100" cy="12477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For most authors creating informational pages, the microcontent you will use the most are Promo, Accordion, Link Collection List, and </a:t>
            </a:r>
            <a:r>
              <a:rPr lang="en"/>
              <a:t>Automatic List</a:t>
            </a:r>
            <a:r>
              <a:rPr lang="en"/>
              <a:t>.</a:t>
            </a:r>
            <a:endParaRPr/>
          </a:p>
        </p:txBody>
      </p:sp>
      <p:pic>
        <p:nvPicPr>
          <p:cNvPr id="157" name="Google Shape;157;p26"/>
          <p:cNvPicPr preferRelativeResize="0"/>
          <p:nvPr/>
        </p:nvPicPr>
        <p:blipFill>
          <a:blip r:embed="rId3">
            <a:alphaModFix/>
          </a:blip>
          <a:stretch>
            <a:fillRect/>
          </a:stretch>
        </p:blipFill>
        <p:spPr>
          <a:xfrm>
            <a:off x="573011" y="2199283"/>
            <a:ext cx="2239926" cy="2082625"/>
          </a:xfrm>
          <a:prstGeom prst="rect">
            <a:avLst/>
          </a:prstGeom>
          <a:noFill/>
          <a:ln cap="flat" cmpd="sng" w="9525">
            <a:solidFill>
              <a:schemeClr val="dk1"/>
            </a:solidFill>
            <a:prstDash val="solid"/>
            <a:round/>
            <a:headEnd len="sm" w="sm" type="none"/>
            <a:tailEnd len="sm" w="sm" type="none"/>
          </a:ln>
        </p:spPr>
      </p:pic>
      <p:sp>
        <p:nvSpPr>
          <p:cNvPr id="158" name="Google Shape;158;p26"/>
          <p:cNvSpPr txBox="1"/>
          <p:nvPr>
            <p:ph idx="1" type="body"/>
          </p:nvPr>
        </p:nvSpPr>
        <p:spPr>
          <a:xfrm>
            <a:off x="1214383" y="4281920"/>
            <a:ext cx="827100" cy="3144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1700"/>
              <a:t>Promo</a:t>
            </a:r>
            <a:endParaRPr sz="1700"/>
          </a:p>
        </p:txBody>
      </p:sp>
      <p:pic>
        <p:nvPicPr>
          <p:cNvPr id="159" name="Google Shape;159;p26" title="Screenshot 2025-09-30 120300.png"/>
          <p:cNvPicPr preferRelativeResize="0"/>
          <p:nvPr/>
        </p:nvPicPr>
        <p:blipFill>
          <a:blip r:embed="rId4">
            <a:alphaModFix/>
          </a:blip>
          <a:stretch>
            <a:fillRect/>
          </a:stretch>
        </p:blipFill>
        <p:spPr>
          <a:xfrm>
            <a:off x="3054525" y="2199283"/>
            <a:ext cx="2469474" cy="1927724"/>
          </a:xfrm>
          <a:prstGeom prst="rect">
            <a:avLst/>
          </a:prstGeom>
          <a:noFill/>
          <a:ln cap="flat" cmpd="sng" w="9525">
            <a:solidFill>
              <a:schemeClr val="dk1"/>
            </a:solidFill>
            <a:prstDash val="solid"/>
            <a:round/>
            <a:headEnd len="sm" w="sm" type="none"/>
            <a:tailEnd len="sm" w="sm" type="none"/>
          </a:ln>
        </p:spPr>
      </p:pic>
      <p:grpSp>
        <p:nvGrpSpPr>
          <p:cNvPr id="160" name="Google Shape;160;p26"/>
          <p:cNvGrpSpPr/>
          <p:nvPr/>
        </p:nvGrpSpPr>
        <p:grpSpPr>
          <a:xfrm>
            <a:off x="5758900" y="2199282"/>
            <a:ext cx="2643225" cy="2379645"/>
            <a:chOff x="5424475" y="2199282"/>
            <a:chExt cx="2643225" cy="2379645"/>
          </a:xfrm>
        </p:grpSpPr>
        <p:pic>
          <p:nvPicPr>
            <p:cNvPr id="161" name="Google Shape;161;p26"/>
            <p:cNvPicPr preferRelativeResize="0"/>
            <p:nvPr/>
          </p:nvPicPr>
          <p:blipFill>
            <a:blip r:embed="rId5">
              <a:alphaModFix/>
            </a:blip>
            <a:stretch>
              <a:fillRect/>
            </a:stretch>
          </p:blipFill>
          <p:spPr>
            <a:xfrm>
              <a:off x="5424475" y="2199282"/>
              <a:ext cx="2610728" cy="2017526"/>
            </a:xfrm>
            <a:prstGeom prst="rect">
              <a:avLst/>
            </a:prstGeom>
            <a:noFill/>
            <a:ln cap="flat" cmpd="sng" w="9525">
              <a:solidFill>
                <a:schemeClr val="dk1"/>
              </a:solidFill>
              <a:prstDash val="solid"/>
              <a:round/>
              <a:headEnd len="sm" w="sm" type="none"/>
              <a:tailEnd len="sm" w="sm" type="none"/>
            </a:ln>
          </p:spPr>
        </p:pic>
        <p:sp>
          <p:nvSpPr>
            <p:cNvPr id="162" name="Google Shape;162;p26"/>
            <p:cNvSpPr txBox="1"/>
            <p:nvPr/>
          </p:nvSpPr>
          <p:spPr>
            <a:xfrm>
              <a:off x="5457100" y="4211127"/>
              <a:ext cx="2610600" cy="36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900"/>
                </a:spcBef>
                <a:spcAft>
                  <a:spcPts val="0"/>
                </a:spcAft>
                <a:buClr>
                  <a:schemeClr val="dk1"/>
                </a:buClr>
                <a:buSzPts val="1100"/>
                <a:buFont typeface="Arial"/>
                <a:buNone/>
              </a:pPr>
              <a:r>
                <a:rPr lang="en" sz="1700">
                  <a:solidFill>
                    <a:schemeClr val="dk1"/>
                  </a:solidFill>
                  <a:latin typeface="Work Sans"/>
                  <a:ea typeface="Work Sans"/>
                  <a:cs typeface="Work Sans"/>
                  <a:sym typeface="Work Sans"/>
                </a:rPr>
                <a:t>Link Collection</a:t>
              </a:r>
              <a:endParaRPr sz="1700">
                <a:solidFill>
                  <a:schemeClr val="dk1"/>
                </a:solidFill>
                <a:latin typeface="Work Sans"/>
                <a:ea typeface="Work Sans"/>
                <a:cs typeface="Work Sans"/>
                <a:sym typeface="Work Sans"/>
              </a:endParaRPr>
            </a:p>
          </p:txBody>
        </p:sp>
      </p:grpSp>
      <p:sp>
        <p:nvSpPr>
          <p:cNvPr id="163" name="Google Shape;163;p26"/>
          <p:cNvSpPr txBox="1"/>
          <p:nvPr/>
        </p:nvSpPr>
        <p:spPr>
          <a:xfrm>
            <a:off x="3516100" y="4127018"/>
            <a:ext cx="1539600" cy="36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900"/>
              </a:spcBef>
              <a:spcAft>
                <a:spcPts val="0"/>
              </a:spcAft>
              <a:buNone/>
            </a:pPr>
            <a:r>
              <a:rPr lang="en" sz="1700">
                <a:solidFill>
                  <a:schemeClr val="dk1"/>
                </a:solidFill>
                <a:latin typeface="Work Sans"/>
                <a:ea typeface="Work Sans"/>
                <a:cs typeface="Work Sans"/>
                <a:sym typeface="Work Sans"/>
              </a:rPr>
              <a:t>Accordion</a:t>
            </a:r>
            <a:endParaRPr sz="1700">
              <a:solidFill>
                <a:schemeClr val="dk1"/>
              </a:solidFill>
              <a:latin typeface="Work Sans"/>
              <a:ea typeface="Work Sans"/>
              <a:cs typeface="Work Sans"/>
              <a:sym typeface="Work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00250" y="224350"/>
            <a:ext cx="85278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sz="3100"/>
              <a:t>Where </a:t>
            </a:r>
            <a:r>
              <a:rPr lang="en" sz="3100"/>
              <a:t>to Locate the Microcontent Library</a:t>
            </a:r>
            <a:endParaRPr sz="3100"/>
          </a:p>
        </p:txBody>
      </p:sp>
      <p:sp>
        <p:nvSpPr>
          <p:cNvPr id="169" name="Google Shape;169;p27"/>
          <p:cNvSpPr txBox="1"/>
          <p:nvPr>
            <p:ph idx="1" type="body"/>
          </p:nvPr>
        </p:nvSpPr>
        <p:spPr>
          <a:xfrm>
            <a:off x="406175" y="901875"/>
            <a:ext cx="8194500" cy="1760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When you create microcontent, it is added to the Microcontent library field.</a:t>
            </a:r>
            <a:endParaRPr/>
          </a:p>
          <a:p>
            <a:pPr indent="0" lvl="0" marL="0" rtl="0" algn="l">
              <a:spcBef>
                <a:spcPts val="900"/>
              </a:spcBef>
              <a:spcAft>
                <a:spcPts val="0"/>
              </a:spcAft>
              <a:buNone/>
            </a:pPr>
            <a:r>
              <a:rPr lang="en"/>
              <a:t>This way you only need to make and edit something once and it can be used/updated across multiple pages.</a:t>
            </a:r>
            <a:endParaRPr/>
          </a:p>
        </p:txBody>
      </p:sp>
      <p:pic>
        <p:nvPicPr>
          <p:cNvPr id="170" name="Google Shape;170;p27"/>
          <p:cNvPicPr preferRelativeResize="0"/>
          <p:nvPr/>
        </p:nvPicPr>
        <p:blipFill rotWithShape="1">
          <a:blip r:embed="rId3">
            <a:alphaModFix/>
          </a:blip>
          <a:srcRect b="14865" l="0" r="0" t="0"/>
          <a:stretch/>
        </p:blipFill>
        <p:spPr>
          <a:xfrm>
            <a:off x="2053050" y="2781500"/>
            <a:ext cx="4880048" cy="203255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66450" y="157475"/>
            <a:ext cx="8228100" cy="10749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Introduction to Adding Microcontent Types to the Library and Basic Pages</a:t>
            </a:r>
            <a:endParaRPr/>
          </a:p>
        </p:txBody>
      </p:sp>
      <p:sp>
        <p:nvSpPr>
          <p:cNvPr id="176" name="Google Shape;176;p28"/>
          <p:cNvSpPr txBox="1"/>
          <p:nvPr>
            <p:ph idx="1" type="body"/>
          </p:nvPr>
        </p:nvSpPr>
        <p:spPr>
          <a:xfrm>
            <a:off x="571500" y="1305875"/>
            <a:ext cx="5164800" cy="33333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You can add microcontent to the Microcontent library a few different ways:</a:t>
            </a:r>
            <a:endParaRPr/>
          </a:p>
          <a:p>
            <a:pPr indent="-368300" lvl="0" marL="457200" rtl="0" algn="l">
              <a:spcBef>
                <a:spcPts val="900"/>
              </a:spcBef>
              <a:spcAft>
                <a:spcPts val="0"/>
              </a:spcAft>
              <a:buSzPts val="2200"/>
              <a:buAutoNum type="arabicPeriod"/>
            </a:pPr>
            <a:r>
              <a:rPr lang="en"/>
              <a:t>Add from the Content tab using the “Add microcontent” link</a:t>
            </a:r>
            <a:endParaRPr/>
          </a:p>
          <a:p>
            <a:pPr indent="-368300" lvl="0" marL="457200" rtl="0" algn="l">
              <a:spcBef>
                <a:spcPts val="0"/>
              </a:spcBef>
              <a:spcAft>
                <a:spcPts val="0"/>
              </a:spcAft>
              <a:buSzPts val="2200"/>
              <a:buAutoNum type="arabicPeriod"/>
            </a:pPr>
            <a:r>
              <a:rPr lang="en"/>
              <a:t>Add from the “insert from Component library” on a Basic page.</a:t>
            </a:r>
            <a:endParaRPr/>
          </a:p>
        </p:txBody>
      </p:sp>
      <p:grpSp>
        <p:nvGrpSpPr>
          <p:cNvPr id="177" name="Google Shape;177;p28"/>
          <p:cNvGrpSpPr/>
          <p:nvPr/>
        </p:nvGrpSpPr>
        <p:grpSpPr>
          <a:xfrm>
            <a:off x="2387794" y="3772999"/>
            <a:ext cx="4592975" cy="1154223"/>
            <a:chOff x="2742288" y="3712802"/>
            <a:chExt cx="4592975" cy="1154223"/>
          </a:xfrm>
        </p:grpSpPr>
        <p:pic>
          <p:nvPicPr>
            <p:cNvPr id="178" name="Google Shape;178;p28"/>
            <p:cNvPicPr preferRelativeResize="0"/>
            <p:nvPr/>
          </p:nvPicPr>
          <p:blipFill rotWithShape="1">
            <a:blip r:embed="rId3">
              <a:alphaModFix/>
            </a:blip>
            <a:srcRect b="0" l="0" r="32396" t="0"/>
            <a:stretch/>
          </p:blipFill>
          <p:spPr>
            <a:xfrm>
              <a:off x="2742288" y="4171100"/>
              <a:ext cx="4592975" cy="695925"/>
            </a:xfrm>
            <a:prstGeom prst="rect">
              <a:avLst/>
            </a:prstGeom>
            <a:noFill/>
            <a:ln cap="flat" cmpd="sng" w="9525">
              <a:solidFill>
                <a:schemeClr val="dk1"/>
              </a:solidFill>
              <a:prstDash val="solid"/>
              <a:round/>
              <a:headEnd len="sm" w="sm" type="none"/>
              <a:tailEnd len="sm" w="sm" type="none"/>
            </a:ln>
          </p:spPr>
        </p:pic>
        <p:sp>
          <p:nvSpPr>
            <p:cNvPr id="179" name="Google Shape;179;p28"/>
            <p:cNvSpPr/>
            <p:nvPr/>
          </p:nvSpPr>
          <p:spPr>
            <a:xfrm rot="5400000">
              <a:off x="5882020" y="3895352"/>
              <a:ext cx="681300" cy="31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grpSp>
        <p:nvGrpSpPr>
          <p:cNvPr id="180" name="Google Shape;180;p28"/>
          <p:cNvGrpSpPr/>
          <p:nvPr/>
        </p:nvGrpSpPr>
        <p:grpSpPr>
          <a:xfrm>
            <a:off x="5841000" y="1379462"/>
            <a:ext cx="2880925" cy="2354226"/>
            <a:chOff x="5841000" y="2014875"/>
            <a:chExt cx="2880925" cy="2354226"/>
          </a:xfrm>
        </p:grpSpPr>
        <p:sp>
          <p:nvSpPr>
            <p:cNvPr id="181" name="Google Shape;181;p28"/>
            <p:cNvSpPr/>
            <p:nvPr/>
          </p:nvSpPr>
          <p:spPr>
            <a:xfrm>
              <a:off x="5841000" y="2432850"/>
              <a:ext cx="682200" cy="277800"/>
            </a:xfrm>
            <a:prstGeom prst="rightArrow">
              <a:avLst>
                <a:gd fmla="val 50000" name="adj1"/>
                <a:gd fmla="val 50000" name="adj2"/>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pic>
          <p:nvPicPr>
            <p:cNvPr id="182" name="Google Shape;182;p28"/>
            <p:cNvPicPr preferRelativeResize="0"/>
            <p:nvPr/>
          </p:nvPicPr>
          <p:blipFill>
            <a:blip r:embed="rId4">
              <a:alphaModFix/>
            </a:blip>
            <a:stretch>
              <a:fillRect/>
            </a:stretch>
          </p:blipFill>
          <p:spPr>
            <a:xfrm>
              <a:off x="6523200" y="2014875"/>
              <a:ext cx="2198725" cy="2354226"/>
            </a:xfrm>
            <a:prstGeom prst="rect">
              <a:avLst/>
            </a:prstGeom>
            <a:noFill/>
            <a:ln cap="flat" cmpd="sng" w="9525">
              <a:solidFill>
                <a:schemeClr val="dk1"/>
              </a:solidFill>
              <a:prstDash val="solid"/>
              <a:round/>
              <a:headEnd len="sm" w="sm" type="none"/>
              <a:tailEnd len="sm" w="sm" type="none"/>
            </a:ln>
          </p:spPr>
        </p:pic>
        <p:sp>
          <p:nvSpPr>
            <p:cNvPr id="183" name="Google Shape;183;p28"/>
            <p:cNvSpPr/>
            <p:nvPr/>
          </p:nvSpPr>
          <p:spPr>
            <a:xfrm>
              <a:off x="6547348" y="2432850"/>
              <a:ext cx="976500" cy="200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184" name="Google Shape;184;p28"/>
          <p:cNvSpPr/>
          <p:nvPr/>
        </p:nvSpPr>
        <p:spPr>
          <a:xfrm>
            <a:off x="5704625" y="4512100"/>
            <a:ext cx="316200" cy="193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1"/>
          <p:cNvSpPr txBox="1"/>
          <p:nvPr>
            <p:ph type="ctrTitle"/>
          </p:nvPr>
        </p:nvSpPr>
        <p:spPr>
          <a:xfrm>
            <a:off x="311708" y="744575"/>
            <a:ext cx="85206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Intro to DX Course 2</a:t>
            </a:r>
            <a:endParaRPr/>
          </a:p>
        </p:txBody>
      </p:sp>
      <p:sp>
        <p:nvSpPr>
          <p:cNvPr id="44" name="Google Shape;44;p11"/>
          <p:cNvSpPr txBox="1"/>
          <p:nvPr>
            <p:ph idx="1" type="subTitle"/>
          </p:nvPr>
        </p:nvSpPr>
        <p:spPr>
          <a:xfrm>
            <a:off x="311700" y="2834125"/>
            <a:ext cx="8520600" cy="792600"/>
          </a:xfrm>
          <a:prstGeom prst="rect">
            <a:avLst/>
          </a:prstGeom>
        </p:spPr>
        <p:txBody>
          <a:bodyPr anchorCtr="0" anchor="ctr" bIns="35550" lIns="71100" spcFirstLastPara="1" rIns="71100" wrap="square" tIns="35550">
            <a:noAutofit/>
          </a:bodyPr>
          <a:lstStyle/>
          <a:p>
            <a:pPr indent="0" lvl="0" marL="0" rtl="0" algn="ctr">
              <a:spcBef>
                <a:spcPts val="900"/>
              </a:spcBef>
              <a:spcAft>
                <a:spcPts val="0"/>
              </a:spcAft>
              <a:buNone/>
            </a:pPr>
            <a:r>
              <a:rPr lang="en"/>
              <a:t>Understanding and Choosing Content Types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idx="1" type="body"/>
          </p:nvPr>
        </p:nvSpPr>
        <p:spPr>
          <a:xfrm>
            <a:off x="453400" y="929100"/>
            <a:ext cx="82281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Within the body field you can add text, links, and microcontent to your page. Embedded microcontent will look like a grey box. To edit microcontent, click the gear icon, not the pencil icon.</a:t>
            </a:r>
            <a:endParaRPr/>
          </a:p>
        </p:txBody>
      </p:sp>
      <p:sp>
        <p:nvSpPr>
          <p:cNvPr id="190" name="Google Shape;190;p29"/>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Microcontent Embeds Appearance</a:t>
            </a:r>
            <a:endParaRPr/>
          </a:p>
        </p:txBody>
      </p:sp>
      <p:pic>
        <p:nvPicPr>
          <p:cNvPr id="191" name="Google Shape;191;p29"/>
          <p:cNvPicPr preferRelativeResize="0"/>
          <p:nvPr/>
        </p:nvPicPr>
        <p:blipFill>
          <a:blip r:embed="rId3">
            <a:alphaModFix/>
          </a:blip>
          <a:stretch>
            <a:fillRect/>
          </a:stretch>
        </p:blipFill>
        <p:spPr>
          <a:xfrm>
            <a:off x="1842838" y="2621825"/>
            <a:ext cx="5458326" cy="2307500"/>
          </a:xfrm>
          <a:prstGeom prst="rect">
            <a:avLst/>
          </a:prstGeom>
          <a:noFill/>
          <a:ln cap="flat" cmpd="sng" w="9525">
            <a:solidFill>
              <a:schemeClr val="dk1"/>
            </a:solidFill>
            <a:prstDash val="solid"/>
            <a:round/>
            <a:headEnd len="sm" w="sm" type="none"/>
            <a:tailEnd len="sm" w="sm" type="none"/>
          </a:ln>
        </p:spPr>
      </p:pic>
      <p:sp>
        <p:nvSpPr>
          <p:cNvPr id="192" name="Google Shape;192;p29"/>
          <p:cNvSpPr/>
          <p:nvPr/>
        </p:nvSpPr>
        <p:spPr>
          <a:xfrm>
            <a:off x="4547471" y="3067373"/>
            <a:ext cx="180600" cy="174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ctrTitle"/>
          </p:nvPr>
        </p:nvSpPr>
        <p:spPr>
          <a:xfrm>
            <a:off x="311708" y="744575"/>
            <a:ext cx="85206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How to Work with the </a:t>
            </a:r>
            <a:r>
              <a:rPr lang="en" u="sng">
                <a:solidFill>
                  <a:schemeClr val="hlink"/>
                </a:solidFill>
                <a:hlinkClick r:id="rId3"/>
              </a:rPr>
              <a:t>Media Library</a:t>
            </a:r>
            <a:endParaRPr/>
          </a:p>
        </p:txBody>
      </p:sp>
      <p:sp>
        <p:nvSpPr>
          <p:cNvPr id="198" name="Google Shape;198;p30"/>
          <p:cNvSpPr txBox="1"/>
          <p:nvPr>
            <p:ph idx="1" type="subTitle"/>
          </p:nvPr>
        </p:nvSpPr>
        <p:spPr>
          <a:xfrm>
            <a:off x="311700" y="2834125"/>
            <a:ext cx="8520600" cy="792600"/>
          </a:xfrm>
          <a:prstGeom prst="rect">
            <a:avLst/>
          </a:prstGeom>
        </p:spPr>
        <p:txBody>
          <a:bodyPr anchorCtr="0" anchor="ctr" bIns="35550" lIns="71100" spcFirstLastPara="1" rIns="71100" wrap="square" tIns="35550">
            <a:noAutofit/>
          </a:bodyPr>
          <a:lstStyle/>
          <a:p>
            <a:pPr indent="0" lvl="0" marL="0" rtl="0" algn="ctr">
              <a:spcBef>
                <a:spcPts val="900"/>
              </a:spcBef>
              <a:spcAft>
                <a:spcPts val="0"/>
              </a:spcAft>
              <a:buNone/>
            </a:pPr>
            <a:r>
              <a:rPr lang="en"/>
              <a:t>You can add, update, or delete media directly in the Media Library.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Why Does the Library Matter?</a:t>
            </a:r>
            <a:endParaRPr/>
          </a:p>
        </p:txBody>
      </p:sp>
      <p:sp>
        <p:nvSpPr>
          <p:cNvPr id="204" name="Google Shape;204;p31"/>
          <p:cNvSpPr txBox="1"/>
          <p:nvPr>
            <p:ph idx="1" type="body"/>
          </p:nvPr>
        </p:nvSpPr>
        <p:spPr>
          <a:xfrm>
            <a:off x="453400" y="810947"/>
            <a:ext cx="8366100" cy="203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The library helps with accessibility because you don’t have to re-create any of the microcontent over and over for each </a:t>
            </a:r>
            <a:r>
              <a:rPr lang="en"/>
              <a:t>individual</a:t>
            </a:r>
            <a:r>
              <a:rPr lang="en"/>
              <a:t> page. Instead you can add it from your library. Any updates you make to the library microcontent then updates everywhere that microcontent is used.</a:t>
            </a:r>
            <a:endParaRPr/>
          </a:p>
        </p:txBody>
      </p:sp>
      <p:pic>
        <p:nvPicPr>
          <p:cNvPr id="205" name="Google Shape;205;p31" title="Avatar Sokka GIF"/>
          <p:cNvPicPr preferRelativeResize="0"/>
          <p:nvPr/>
        </p:nvPicPr>
        <p:blipFill>
          <a:blip r:embed="rId3">
            <a:alphaModFix/>
          </a:blip>
          <a:stretch>
            <a:fillRect/>
          </a:stretch>
        </p:blipFill>
        <p:spPr>
          <a:xfrm>
            <a:off x="3224098" y="2973075"/>
            <a:ext cx="2686725" cy="2001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idx="1" type="body"/>
          </p:nvPr>
        </p:nvSpPr>
        <p:spPr>
          <a:xfrm>
            <a:off x="420900" y="908025"/>
            <a:ext cx="4394100" cy="3367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1900"/>
              <a:t>U</a:t>
            </a:r>
            <a:r>
              <a:rPr lang="en" sz="1900"/>
              <a:t>se the edit button within the Media Library to </a:t>
            </a:r>
            <a:r>
              <a:rPr lang="en" sz="1900"/>
              <a:t>access</a:t>
            </a:r>
            <a:r>
              <a:rPr lang="en" sz="1900"/>
              <a:t> the edit section for a media item. Locate the ‘Remove’ button to update images or document files or embedded links that have been added within the site. Once you’ve clicked the ‘Remove’ button, you’ll be asked to choose a new file to replace the old one. </a:t>
            </a:r>
            <a:endParaRPr sz="1900"/>
          </a:p>
        </p:txBody>
      </p:sp>
      <p:sp>
        <p:nvSpPr>
          <p:cNvPr id="211" name="Google Shape;211;p32"/>
          <p:cNvSpPr txBox="1"/>
          <p:nvPr>
            <p:ph type="title"/>
          </p:nvPr>
        </p:nvSpPr>
        <p:spPr>
          <a:xfrm>
            <a:off x="420900" y="166800"/>
            <a:ext cx="83022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Updating Images and Media</a:t>
            </a:r>
            <a:endParaRPr/>
          </a:p>
        </p:txBody>
      </p:sp>
      <p:pic>
        <p:nvPicPr>
          <p:cNvPr id="212" name="Google Shape;212;p32"/>
          <p:cNvPicPr preferRelativeResize="0"/>
          <p:nvPr/>
        </p:nvPicPr>
        <p:blipFill rotWithShape="1">
          <a:blip r:embed="rId3">
            <a:alphaModFix/>
          </a:blip>
          <a:srcRect b="5607" l="0" r="13540" t="0"/>
          <a:stretch/>
        </p:blipFill>
        <p:spPr>
          <a:xfrm>
            <a:off x="4952775" y="1061425"/>
            <a:ext cx="3821901" cy="3274800"/>
          </a:xfrm>
          <a:prstGeom prst="rect">
            <a:avLst/>
          </a:prstGeom>
          <a:noFill/>
          <a:ln cap="flat" cmpd="sng" w="9525">
            <a:solidFill>
              <a:schemeClr val="dk1"/>
            </a:solidFill>
            <a:prstDash val="solid"/>
            <a:round/>
            <a:headEnd len="sm" w="sm" type="none"/>
            <a:tailEnd len="sm" w="sm" type="none"/>
          </a:ln>
        </p:spPr>
      </p:pic>
      <p:cxnSp>
        <p:nvCxnSpPr>
          <p:cNvPr id="213" name="Google Shape;213;p32"/>
          <p:cNvCxnSpPr/>
          <p:nvPr/>
        </p:nvCxnSpPr>
        <p:spPr>
          <a:xfrm>
            <a:off x="6954300" y="2858275"/>
            <a:ext cx="1174800" cy="183300"/>
          </a:xfrm>
          <a:prstGeom prst="straightConnector1">
            <a:avLst/>
          </a:prstGeom>
          <a:noFill/>
          <a:ln cap="flat" cmpd="sng" w="38100">
            <a:solidFill>
              <a:srgbClr val="FF0000"/>
            </a:solidFill>
            <a:prstDash val="solid"/>
            <a:round/>
            <a:headEnd len="med" w="med" type="none"/>
            <a:tailEnd len="med" w="med" type="triangle"/>
          </a:ln>
        </p:spPr>
      </p:cxnSp>
      <p:sp>
        <p:nvSpPr>
          <p:cNvPr id="214" name="Google Shape;214;p32"/>
          <p:cNvSpPr/>
          <p:nvPr/>
        </p:nvSpPr>
        <p:spPr>
          <a:xfrm>
            <a:off x="8129200" y="2964850"/>
            <a:ext cx="548400" cy="247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15" name="Google Shape;215;p32"/>
          <p:cNvSpPr txBox="1"/>
          <p:nvPr/>
        </p:nvSpPr>
        <p:spPr>
          <a:xfrm>
            <a:off x="340398" y="4389725"/>
            <a:ext cx="5350800" cy="558000"/>
          </a:xfrm>
          <a:prstGeom prst="rect">
            <a:avLst/>
          </a:prstGeom>
          <a:noFill/>
          <a:ln>
            <a:noFill/>
          </a:ln>
        </p:spPr>
        <p:txBody>
          <a:bodyPr anchorCtr="0" anchor="t" bIns="91425" lIns="91425" spcFirstLastPara="1" rIns="91425" wrap="square" tIns="91425">
            <a:noAutofit/>
          </a:bodyPr>
          <a:lstStyle/>
          <a:p>
            <a:pPr indent="0" lvl="0" marL="0" rtl="0" algn="ctr">
              <a:spcBef>
                <a:spcPts val="900"/>
              </a:spcBef>
              <a:spcAft>
                <a:spcPts val="0"/>
              </a:spcAft>
              <a:buClr>
                <a:schemeClr val="dk1"/>
              </a:buClr>
              <a:buSzPts val="1100"/>
              <a:buFont typeface="Arial"/>
              <a:buNone/>
            </a:pPr>
            <a:r>
              <a:rPr lang="en" sz="1500" u="sng">
                <a:solidFill>
                  <a:schemeClr val="hlink"/>
                </a:solidFill>
                <a:latin typeface="Work Sans"/>
                <a:ea typeface="Work Sans"/>
                <a:cs typeface="Work Sans"/>
                <a:sym typeface="Work Sans"/>
                <a:hlinkClick r:id="rId4"/>
              </a:rPr>
              <a:t>Learn about image and media updating best practices</a:t>
            </a:r>
            <a:endParaRPr sz="1500">
              <a:solidFill>
                <a:schemeClr val="dk1"/>
              </a:solidFill>
              <a:latin typeface="Work Sans"/>
              <a:ea typeface="Work Sans"/>
              <a:cs typeface="Work Sans"/>
              <a:sym typeface="Work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idx="1" type="body"/>
          </p:nvPr>
        </p:nvSpPr>
        <p:spPr>
          <a:xfrm>
            <a:off x="457950" y="775950"/>
            <a:ext cx="8261400" cy="148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2000"/>
              <a:t>When you </a:t>
            </a:r>
            <a:r>
              <a:rPr lang="en" sz="2000"/>
              <a:t>click the ‘Remove’ button and upload an updated/replacement file and press ‘Save,’ the replacement file will update across the site anywhere that file is being used. This avoids lost or broken images. </a:t>
            </a:r>
            <a:endParaRPr sz="2000"/>
          </a:p>
        </p:txBody>
      </p:sp>
      <p:sp>
        <p:nvSpPr>
          <p:cNvPr id="221" name="Google Shape;221;p33"/>
          <p:cNvSpPr txBox="1"/>
          <p:nvPr>
            <p:ph type="title"/>
          </p:nvPr>
        </p:nvSpPr>
        <p:spPr>
          <a:xfrm>
            <a:off x="457950" y="1934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Update Media/Documents</a:t>
            </a:r>
            <a:endParaRPr/>
          </a:p>
        </p:txBody>
      </p:sp>
      <p:pic>
        <p:nvPicPr>
          <p:cNvPr id="222" name="Google Shape;222;p33"/>
          <p:cNvPicPr preferRelativeResize="0"/>
          <p:nvPr/>
        </p:nvPicPr>
        <p:blipFill rotWithShape="1">
          <a:blip r:embed="rId3">
            <a:alphaModFix/>
          </a:blip>
          <a:srcRect b="0" l="0" r="6890" t="0"/>
          <a:stretch/>
        </p:blipFill>
        <p:spPr>
          <a:xfrm>
            <a:off x="2695000" y="2257950"/>
            <a:ext cx="3257075" cy="2773076"/>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idx="1" type="body"/>
          </p:nvPr>
        </p:nvSpPr>
        <p:spPr>
          <a:xfrm>
            <a:off x="457950" y="775950"/>
            <a:ext cx="8261400" cy="2007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You can adjust the preview/thumbnail of any image you uploaded to the Media Library by selecting ‘Edit.’ Within the image field you will see the ‘Preview’ magnifying glass. You can see how your image will look across all the page types within the image preview popup window.</a:t>
            </a:r>
            <a:endParaRPr/>
          </a:p>
        </p:txBody>
      </p:sp>
      <p:sp>
        <p:nvSpPr>
          <p:cNvPr id="228" name="Google Shape;228;p34"/>
          <p:cNvSpPr txBox="1"/>
          <p:nvPr>
            <p:ph type="title"/>
          </p:nvPr>
        </p:nvSpPr>
        <p:spPr>
          <a:xfrm>
            <a:off x="457950" y="1934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Adjust the Image Preview</a:t>
            </a:r>
            <a:endParaRPr/>
          </a:p>
        </p:txBody>
      </p:sp>
      <p:pic>
        <p:nvPicPr>
          <p:cNvPr id="229" name="Google Shape;229;p34"/>
          <p:cNvPicPr preferRelativeResize="0"/>
          <p:nvPr/>
        </p:nvPicPr>
        <p:blipFill>
          <a:blip r:embed="rId3">
            <a:alphaModFix/>
          </a:blip>
          <a:stretch>
            <a:fillRect/>
          </a:stretch>
        </p:blipFill>
        <p:spPr>
          <a:xfrm>
            <a:off x="489100" y="2941100"/>
            <a:ext cx="4082901" cy="1743550"/>
          </a:xfrm>
          <a:prstGeom prst="rect">
            <a:avLst/>
          </a:prstGeom>
          <a:noFill/>
          <a:ln cap="flat" cmpd="sng" w="9525">
            <a:solidFill>
              <a:schemeClr val="dk1"/>
            </a:solidFill>
            <a:prstDash val="solid"/>
            <a:round/>
            <a:headEnd len="sm" w="sm" type="none"/>
            <a:tailEnd len="sm" w="sm" type="none"/>
          </a:ln>
        </p:spPr>
      </p:pic>
      <p:pic>
        <p:nvPicPr>
          <p:cNvPr id="230" name="Google Shape;230;p34"/>
          <p:cNvPicPr preferRelativeResize="0"/>
          <p:nvPr/>
        </p:nvPicPr>
        <p:blipFill rotWithShape="1">
          <a:blip r:embed="rId4">
            <a:alphaModFix/>
          </a:blip>
          <a:srcRect b="11245" l="0" r="0" t="0"/>
          <a:stretch/>
        </p:blipFill>
        <p:spPr>
          <a:xfrm>
            <a:off x="4763900" y="2941100"/>
            <a:ext cx="3922151" cy="15229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ph idx="1" type="body"/>
          </p:nvPr>
        </p:nvSpPr>
        <p:spPr>
          <a:xfrm>
            <a:off x="453400" y="929100"/>
            <a:ext cx="82281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Hero image (1440 x 604)</a:t>
            </a:r>
            <a:endParaRPr/>
          </a:p>
          <a:p>
            <a:pPr indent="0" lvl="0" marL="0" rtl="0" algn="l">
              <a:spcBef>
                <a:spcPts val="900"/>
              </a:spcBef>
              <a:spcAft>
                <a:spcPts val="0"/>
              </a:spcAft>
              <a:buNone/>
            </a:pPr>
            <a:r>
              <a:rPr lang="en"/>
              <a:t>Graphic Promo Image (704px x 608px)</a:t>
            </a:r>
            <a:endParaRPr/>
          </a:p>
          <a:p>
            <a:pPr indent="0" lvl="0" marL="0" rtl="0" algn="l">
              <a:spcBef>
                <a:spcPts val="900"/>
              </a:spcBef>
              <a:spcAft>
                <a:spcPts val="0"/>
              </a:spcAft>
              <a:buNone/>
            </a:pPr>
            <a:r>
              <a:rPr lang="en"/>
              <a:t>Promo Image (528px x 384px)</a:t>
            </a:r>
            <a:endParaRPr/>
          </a:p>
          <a:p>
            <a:pPr indent="0" lvl="0" marL="0" rtl="0" algn="l">
              <a:spcBef>
                <a:spcPts val="900"/>
              </a:spcBef>
              <a:spcAft>
                <a:spcPts val="0"/>
              </a:spcAft>
              <a:buNone/>
            </a:pPr>
            <a:r>
              <a:rPr lang="en"/>
              <a:t>Visual Link Collection (405px x 304px)</a:t>
            </a:r>
            <a:endParaRPr/>
          </a:p>
          <a:p>
            <a:pPr indent="0" lvl="0" marL="0" rtl="0" algn="l">
              <a:spcBef>
                <a:spcPts val="900"/>
              </a:spcBef>
              <a:spcAft>
                <a:spcPts val="0"/>
              </a:spcAft>
              <a:buNone/>
            </a:pPr>
            <a:r>
              <a:rPr b="1" lang="en" u="sng">
                <a:solidFill>
                  <a:schemeClr val="hlink"/>
                </a:solidFill>
                <a:hlinkClick r:id="rId3"/>
              </a:rPr>
              <a:t>Stock photography</a:t>
            </a:r>
            <a:endParaRPr b="1"/>
          </a:p>
          <a:p>
            <a:pPr indent="0" lvl="0" marL="0" rtl="0" algn="l">
              <a:spcBef>
                <a:spcPts val="900"/>
              </a:spcBef>
              <a:spcAft>
                <a:spcPts val="0"/>
              </a:spcAft>
              <a:buNone/>
            </a:pPr>
            <a:r>
              <a:rPr lang="en"/>
              <a:t>All major Iowa Cabinet level agencies have direct access to Shutterstock. Smaller agencies can access Shutterstock via DOMDoIT </a:t>
            </a:r>
            <a:r>
              <a:rPr lang="en" u="sng">
                <a:solidFill>
                  <a:schemeClr val="hlink"/>
                </a:solidFill>
                <a:hlinkClick r:id="rId4"/>
              </a:rPr>
              <a:t>ServiceDesk Plus</a:t>
            </a:r>
            <a:r>
              <a:rPr lang="en"/>
              <a:t>.</a:t>
            </a:r>
            <a:endParaRPr/>
          </a:p>
        </p:txBody>
      </p:sp>
      <p:sp>
        <p:nvSpPr>
          <p:cNvPr id="236" name="Google Shape;236;p35"/>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u="sng">
                <a:solidFill>
                  <a:schemeClr val="hlink"/>
                </a:solidFill>
                <a:hlinkClick r:id="rId5"/>
              </a:rPr>
              <a:t>Image Ratio Resources</a:t>
            </a:r>
            <a:r>
              <a:rPr lang="en"/>
              <a:t>: </a:t>
            </a:r>
            <a:r>
              <a:rPr lang="en" u="sng">
                <a:solidFill>
                  <a:schemeClr val="hlink"/>
                </a:solidFill>
                <a:hlinkClick r:id="rId6"/>
              </a:rPr>
              <a:t>Google Drive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idx="1" type="body"/>
          </p:nvPr>
        </p:nvSpPr>
        <p:spPr>
          <a:xfrm>
            <a:off x="457950" y="972450"/>
            <a:ext cx="8539800" cy="15993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In order to permanently delete media from your site, select the media in the Media Library. Select the arrow on the ‘Edit’ button to the far </a:t>
            </a:r>
            <a:r>
              <a:rPr lang="en"/>
              <a:t>right. Use the dropdown to select the </a:t>
            </a:r>
            <a:r>
              <a:rPr lang="en"/>
              <a:t>delete option. </a:t>
            </a:r>
            <a:endParaRPr/>
          </a:p>
        </p:txBody>
      </p:sp>
      <p:sp>
        <p:nvSpPr>
          <p:cNvPr id="242" name="Google Shape;242;p36"/>
          <p:cNvSpPr txBox="1"/>
          <p:nvPr>
            <p:ph type="title"/>
          </p:nvPr>
        </p:nvSpPr>
        <p:spPr>
          <a:xfrm>
            <a:off x="457950" y="193450"/>
            <a:ext cx="8228100" cy="6333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Permanently Delete Media</a:t>
            </a:r>
            <a:endParaRPr/>
          </a:p>
        </p:txBody>
      </p:sp>
      <p:pic>
        <p:nvPicPr>
          <p:cNvPr id="243" name="Google Shape;243;p36"/>
          <p:cNvPicPr preferRelativeResize="0"/>
          <p:nvPr/>
        </p:nvPicPr>
        <p:blipFill rotWithShape="1">
          <a:blip r:embed="rId3">
            <a:alphaModFix/>
          </a:blip>
          <a:srcRect b="0" l="0" r="0" t="34921"/>
          <a:stretch/>
        </p:blipFill>
        <p:spPr>
          <a:xfrm>
            <a:off x="128553" y="2797702"/>
            <a:ext cx="8850826" cy="15992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idx="1" type="body"/>
          </p:nvPr>
        </p:nvSpPr>
        <p:spPr>
          <a:xfrm>
            <a:off x="457950" y="720950"/>
            <a:ext cx="8598300" cy="19383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2100"/>
              <a:t>When you try to delete a file from the Media Library, a pop up window will appear letting you know if that file is being used on your site. You can click the ‘r</a:t>
            </a:r>
            <a:r>
              <a:rPr lang="en" sz="2100"/>
              <a:t>ecorded usages’</a:t>
            </a:r>
            <a:r>
              <a:rPr b="1" lang="en" sz="2100"/>
              <a:t> </a:t>
            </a:r>
            <a:r>
              <a:rPr lang="en" sz="2100"/>
              <a:t>link to find the list of where it is being used. It’s safe to delete if it is only being used in a revision or if the usage popup doesn’t appear.</a:t>
            </a:r>
            <a:endParaRPr sz="2100"/>
          </a:p>
        </p:txBody>
      </p:sp>
      <p:sp>
        <p:nvSpPr>
          <p:cNvPr id="249" name="Google Shape;249;p37"/>
          <p:cNvSpPr txBox="1"/>
          <p:nvPr>
            <p:ph type="title"/>
          </p:nvPr>
        </p:nvSpPr>
        <p:spPr>
          <a:xfrm>
            <a:off x="457950" y="93950"/>
            <a:ext cx="8228100" cy="627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Check if it’s Safe to Delete?</a:t>
            </a:r>
            <a:endParaRPr/>
          </a:p>
        </p:txBody>
      </p:sp>
      <p:pic>
        <p:nvPicPr>
          <p:cNvPr id="250" name="Google Shape;250;p37"/>
          <p:cNvPicPr preferRelativeResize="0"/>
          <p:nvPr/>
        </p:nvPicPr>
        <p:blipFill>
          <a:blip r:embed="rId3">
            <a:alphaModFix/>
          </a:blip>
          <a:stretch>
            <a:fillRect/>
          </a:stretch>
        </p:blipFill>
        <p:spPr>
          <a:xfrm>
            <a:off x="2058225" y="2734325"/>
            <a:ext cx="5027539" cy="22802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ctrTitle"/>
          </p:nvPr>
        </p:nvSpPr>
        <p:spPr>
          <a:xfrm>
            <a:off x="242958" y="204500"/>
            <a:ext cx="85206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Course 2 is All Done!</a:t>
            </a:r>
            <a:endParaRPr/>
          </a:p>
        </p:txBody>
      </p:sp>
      <p:pic>
        <p:nvPicPr>
          <p:cNvPr id="256" name="Google Shape;256;p38"/>
          <p:cNvPicPr preferRelativeResize="0"/>
          <p:nvPr/>
        </p:nvPicPr>
        <p:blipFill rotWithShape="1">
          <a:blip r:embed="rId3">
            <a:alphaModFix/>
          </a:blip>
          <a:srcRect b="6985" l="0" r="0" t="0"/>
          <a:stretch/>
        </p:blipFill>
        <p:spPr>
          <a:xfrm>
            <a:off x="2772625" y="1682226"/>
            <a:ext cx="3461249" cy="3219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2"/>
          <p:cNvSpPr txBox="1"/>
          <p:nvPr>
            <p:ph type="ctrTitle"/>
          </p:nvPr>
        </p:nvSpPr>
        <p:spPr>
          <a:xfrm>
            <a:off x="177925" y="144500"/>
            <a:ext cx="8690400" cy="742500"/>
          </a:xfrm>
          <a:prstGeom prst="rect">
            <a:avLst/>
          </a:prstGeom>
        </p:spPr>
        <p:txBody>
          <a:bodyPr anchorCtr="0" anchor="ctr" bIns="35550" lIns="71100" spcFirstLastPara="1" rIns="71100" wrap="square" tIns="35550">
            <a:noAutofit/>
          </a:bodyPr>
          <a:lstStyle/>
          <a:p>
            <a:pPr indent="0" lvl="0" marL="0" rtl="0" algn="l">
              <a:spcBef>
                <a:spcPts val="0"/>
              </a:spcBef>
              <a:spcAft>
                <a:spcPts val="0"/>
              </a:spcAft>
              <a:buNone/>
            </a:pPr>
            <a:r>
              <a:rPr lang="en" sz="3200"/>
              <a:t>Which Content Types are Used the Most?</a:t>
            </a:r>
            <a:endParaRPr sz="3200"/>
          </a:p>
        </p:txBody>
      </p:sp>
      <p:pic>
        <p:nvPicPr>
          <p:cNvPr id="50" name="Google Shape;50;p12"/>
          <p:cNvPicPr preferRelativeResize="0"/>
          <p:nvPr/>
        </p:nvPicPr>
        <p:blipFill rotWithShape="1">
          <a:blip r:embed="rId3">
            <a:alphaModFix/>
          </a:blip>
          <a:srcRect b="6855" l="0" r="2487" t="0"/>
          <a:stretch/>
        </p:blipFill>
        <p:spPr>
          <a:xfrm>
            <a:off x="1065725" y="2266900"/>
            <a:ext cx="7012548" cy="2024525"/>
          </a:xfrm>
          <a:prstGeom prst="rect">
            <a:avLst/>
          </a:prstGeom>
          <a:noFill/>
          <a:ln>
            <a:noFill/>
          </a:ln>
        </p:spPr>
      </p:pic>
      <p:sp>
        <p:nvSpPr>
          <p:cNvPr id="51" name="Google Shape;51;p12"/>
          <p:cNvSpPr txBox="1"/>
          <p:nvPr/>
        </p:nvSpPr>
        <p:spPr>
          <a:xfrm>
            <a:off x="57600" y="1234400"/>
            <a:ext cx="9028800" cy="631200"/>
          </a:xfrm>
          <a:prstGeom prst="rect">
            <a:avLst/>
          </a:prstGeom>
          <a:noFill/>
          <a:ln>
            <a:noFill/>
          </a:ln>
        </p:spPr>
        <p:txBody>
          <a:bodyPr anchorCtr="0" anchor="t" bIns="91425" lIns="91425" spcFirstLastPara="1" rIns="91425" wrap="square" tIns="91425">
            <a:spAutoFit/>
          </a:bodyPr>
          <a:lstStyle/>
          <a:p>
            <a:pPr indent="0" lvl="0" marL="0" rtl="0" algn="ctr">
              <a:spcBef>
                <a:spcPts val="900"/>
              </a:spcBef>
              <a:spcAft>
                <a:spcPts val="0"/>
              </a:spcAft>
              <a:buNone/>
            </a:pPr>
            <a:r>
              <a:rPr lang="en" sz="2900" u="sng">
                <a:solidFill>
                  <a:schemeClr val="hlink"/>
                </a:solidFill>
                <a:latin typeface="Work Sans"/>
                <a:ea typeface="Work Sans"/>
                <a:cs typeface="Work Sans"/>
                <a:sym typeface="Work Sans"/>
                <a:hlinkClick r:id="rId4"/>
              </a:rPr>
              <a:t>Which content type should I use?</a:t>
            </a:r>
            <a:endParaRPr sz="2900">
              <a:solidFill>
                <a:schemeClr val="dk1"/>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idx="1" type="body"/>
          </p:nvPr>
        </p:nvSpPr>
        <p:spPr>
          <a:xfrm>
            <a:off x="453500" y="774925"/>
            <a:ext cx="8395800" cy="17172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2100"/>
              <a:t>Content Types are web pages. Each has specific content that can be applied, added, or embedded.</a:t>
            </a:r>
            <a:endParaRPr sz="2100"/>
          </a:p>
          <a:p>
            <a:pPr indent="0" lvl="0" marL="0" rtl="0" algn="l">
              <a:spcBef>
                <a:spcPts val="900"/>
              </a:spcBef>
              <a:spcAft>
                <a:spcPts val="0"/>
              </a:spcAft>
              <a:buNone/>
            </a:pPr>
            <a:r>
              <a:rPr lang="en" sz="2100"/>
              <a:t>You can see the library of all of the pages/content types that are currently on your site by clicking the ‘Content’ button. </a:t>
            </a:r>
            <a:endParaRPr sz="2100"/>
          </a:p>
        </p:txBody>
      </p:sp>
      <p:sp>
        <p:nvSpPr>
          <p:cNvPr id="57" name="Google Shape;57;p13"/>
          <p:cNvSpPr txBox="1"/>
          <p:nvPr>
            <p:ph type="title"/>
          </p:nvPr>
        </p:nvSpPr>
        <p:spPr>
          <a:xfrm>
            <a:off x="45795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What are Content Types?</a:t>
            </a:r>
            <a:endParaRPr/>
          </a:p>
        </p:txBody>
      </p:sp>
      <p:pic>
        <p:nvPicPr>
          <p:cNvPr id="58" name="Google Shape;58;p13"/>
          <p:cNvPicPr preferRelativeResize="0"/>
          <p:nvPr/>
        </p:nvPicPr>
        <p:blipFill>
          <a:blip r:embed="rId3">
            <a:alphaModFix/>
          </a:blip>
          <a:stretch>
            <a:fillRect/>
          </a:stretch>
        </p:blipFill>
        <p:spPr>
          <a:xfrm>
            <a:off x="1818900" y="2405141"/>
            <a:ext cx="5506199" cy="2670976"/>
          </a:xfrm>
          <a:prstGeom prst="rect">
            <a:avLst/>
          </a:prstGeom>
          <a:noFill/>
          <a:ln cap="flat" cmpd="sng" w="9525">
            <a:solidFill>
              <a:schemeClr val="dk1"/>
            </a:solidFill>
            <a:prstDash val="solid"/>
            <a:round/>
            <a:headEnd len="sm" w="sm" type="none"/>
            <a:tailEnd len="sm" w="sm" type="none"/>
          </a:ln>
        </p:spPr>
      </p:pic>
      <p:sp>
        <p:nvSpPr>
          <p:cNvPr id="59" name="Google Shape;59;p13"/>
          <p:cNvSpPr/>
          <p:nvPr/>
        </p:nvSpPr>
        <p:spPr>
          <a:xfrm>
            <a:off x="2052650" y="2559050"/>
            <a:ext cx="387900" cy="127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idx="1" type="body"/>
          </p:nvPr>
        </p:nvSpPr>
        <p:spPr>
          <a:xfrm>
            <a:off x="453500" y="774925"/>
            <a:ext cx="8395800" cy="19542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Basic page content type for text information. Basic pages will have the menu navigation on the right side. You can style text bold and italic, and create headers, lists, and tables. You can also embed images and add microcontent components like Promos, Lists, and Link Collections. </a:t>
            </a:r>
            <a:r>
              <a:rPr lang="en"/>
              <a:t> </a:t>
            </a:r>
            <a:endParaRPr/>
          </a:p>
        </p:txBody>
      </p:sp>
      <p:sp>
        <p:nvSpPr>
          <p:cNvPr id="65" name="Google Shape;65;p14"/>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Basic Pages</a:t>
            </a:r>
            <a:endParaRPr/>
          </a:p>
        </p:txBody>
      </p:sp>
      <p:pic>
        <p:nvPicPr>
          <p:cNvPr id="66" name="Google Shape;66;p14"/>
          <p:cNvPicPr preferRelativeResize="0"/>
          <p:nvPr/>
        </p:nvPicPr>
        <p:blipFill rotWithShape="1">
          <a:blip r:embed="rId3">
            <a:alphaModFix/>
          </a:blip>
          <a:srcRect b="15103" l="0" r="0" t="0"/>
          <a:stretch/>
        </p:blipFill>
        <p:spPr>
          <a:xfrm>
            <a:off x="2562550" y="2729100"/>
            <a:ext cx="4018901" cy="2219449"/>
          </a:xfrm>
          <a:prstGeom prst="rect">
            <a:avLst/>
          </a:prstGeom>
          <a:noFill/>
          <a:ln cap="flat" cmpd="sng" w="9525">
            <a:solidFill>
              <a:schemeClr val="dk1"/>
            </a:solidFill>
            <a:prstDash val="solid"/>
            <a:round/>
            <a:headEnd len="sm" w="sm" type="none"/>
            <a:tailEnd len="sm" w="sm" type="none"/>
          </a:ln>
        </p:spPr>
      </p:pic>
      <p:sp>
        <p:nvSpPr>
          <p:cNvPr id="67" name="Google Shape;67;p14"/>
          <p:cNvSpPr/>
          <p:nvPr/>
        </p:nvSpPr>
        <p:spPr>
          <a:xfrm>
            <a:off x="5263150" y="3528875"/>
            <a:ext cx="1257600" cy="1364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453500" y="841811"/>
            <a:ext cx="47496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Landing page content type to create a hub of related content with a custom layout. Landing pages give an overview of a site section, grouping and prioritizing content. Often links in your site's primary navigation will be landing pages.</a:t>
            </a:r>
            <a:endParaRPr/>
          </a:p>
        </p:txBody>
      </p:sp>
      <p:sp>
        <p:nvSpPr>
          <p:cNvPr id="73" name="Google Shape;73;p15"/>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Landing Pages</a:t>
            </a:r>
            <a:endParaRPr/>
          </a:p>
        </p:txBody>
      </p:sp>
      <p:pic>
        <p:nvPicPr>
          <p:cNvPr id="74" name="Google Shape;74;p15"/>
          <p:cNvPicPr preferRelativeResize="0"/>
          <p:nvPr/>
        </p:nvPicPr>
        <p:blipFill>
          <a:blip r:embed="rId3">
            <a:alphaModFix/>
          </a:blip>
          <a:stretch>
            <a:fillRect/>
          </a:stretch>
        </p:blipFill>
        <p:spPr>
          <a:xfrm>
            <a:off x="5335725" y="863925"/>
            <a:ext cx="3472351" cy="37156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453500" y="774925"/>
            <a:ext cx="48900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Listing page content type to create automated lists of content. For example, you can create a list of all public agency office locations, or a list of documents about a topic. Lists are updated automatically as you add or remove content. Site visitors can search and filter lists you create.</a:t>
            </a:r>
            <a:endParaRPr/>
          </a:p>
        </p:txBody>
      </p:sp>
      <p:sp>
        <p:nvSpPr>
          <p:cNvPr id="80" name="Google Shape;80;p16"/>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Listing Pages</a:t>
            </a:r>
            <a:endParaRPr/>
          </a:p>
        </p:txBody>
      </p:sp>
      <p:pic>
        <p:nvPicPr>
          <p:cNvPr id="81" name="Google Shape;81;p16"/>
          <p:cNvPicPr preferRelativeResize="0"/>
          <p:nvPr/>
        </p:nvPicPr>
        <p:blipFill rotWithShape="1">
          <a:blip r:embed="rId3">
            <a:alphaModFix/>
          </a:blip>
          <a:srcRect b="13360" l="0" r="0" t="0"/>
          <a:stretch/>
        </p:blipFill>
        <p:spPr>
          <a:xfrm>
            <a:off x="5498300" y="832313"/>
            <a:ext cx="3516775" cy="347888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453500" y="794991"/>
            <a:ext cx="4863300" cy="4319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sz="2100"/>
              <a:t>Use the Contact content type to provide contact information for a person or a role at your agency. A contact can be a specific person, or a role, like Help Desk. Embed a contact in another content type, like a Basic page, to provide easy access to contact information for a topic or service. This can also be added to the footer for the social media icons to appear.</a:t>
            </a:r>
            <a:endParaRPr sz="2100"/>
          </a:p>
        </p:txBody>
      </p:sp>
      <p:sp>
        <p:nvSpPr>
          <p:cNvPr id="87" name="Google Shape;87;p17"/>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Contact Pages</a:t>
            </a:r>
            <a:endParaRPr/>
          </a:p>
        </p:txBody>
      </p:sp>
      <p:pic>
        <p:nvPicPr>
          <p:cNvPr id="88" name="Google Shape;88;p17"/>
          <p:cNvPicPr preferRelativeResize="0"/>
          <p:nvPr/>
        </p:nvPicPr>
        <p:blipFill>
          <a:blip r:embed="rId3">
            <a:alphaModFix/>
          </a:blip>
          <a:stretch>
            <a:fillRect/>
          </a:stretch>
        </p:blipFill>
        <p:spPr>
          <a:xfrm>
            <a:off x="5401325" y="900571"/>
            <a:ext cx="3637249" cy="238894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453500" y="801679"/>
            <a:ext cx="47964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Location content type to provide information about a place that the public can visit. You can include hours of operation, areas served, contact information, and other details. This is also the content type that you can add within the footer menu for your agency address to appear</a:t>
            </a:r>
            <a:endParaRPr/>
          </a:p>
        </p:txBody>
      </p:sp>
      <p:sp>
        <p:nvSpPr>
          <p:cNvPr id="94" name="Google Shape;94;p18"/>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Location Pages</a:t>
            </a:r>
            <a:endParaRPr/>
          </a:p>
        </p:txBody>
      </p:sp>
      <p:pic>
        <p:nvPicPr>
          <p:cNvPr id="95" name="Google Shape;95;p18"/>
          <p:cNvPicPr preferRelativeResize="0"/>
          <p:nvPr/>
        </p:nvPicPr>
        <p:blipFill>
          <a:blip r:embed="rId3">
            <a:alphaModFix/>
          </a:blip>
          <a:stretch>
            <a:fillRect/>
          </a:stretch>
        </p:blipFill>
        <p:spPr>
          <a:xfrm>
            <a:off x="5332498" y="940702"/>
            <a:ext cx="3645724" cy="24946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