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Work Sans" pitchFamily="2" charset="0"/>
      <p:regular r:id="rId38"/>
      <p:bold r:id="rId39"/>
      <p:italic r:id="rId40"/>
      <p:boldItalic r:id="rId41"/>
    </p:embeddedFont>
    <p:embeddedFont>
      <p:font typeface="Work Sans Black" pitchFamily="2" charset="0"/>
      <p:bold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26ece84ecb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26ece84ec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16fe8ba3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16fe8ba3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16fe8ba3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e16fe8ba3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16fe8ba3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e16fe8ba3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16fe8ba3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e16fe8ba3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ece84ecb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ece84ec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16fe8ba3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16fe8ba3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0388d46c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0388d46c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16fe8ba3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16fe8ba3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16fe8ba3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16fe8ba3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df5b3985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df5b3985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16fe8ba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16fe8ba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388d46cf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0388d46cf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388d46cf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0388d46cf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0388d46cf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0388d46cf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dfa3e2b9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dfa3e2b9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16fe8ba3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e16fe8ba3f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846a5cd4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f846a5cd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16fe8ba3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e16fe8ba3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0388d46cf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0388d46cf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844d70ac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f844d70ac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f846a5cd4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f846a5cd4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0388d46cf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0388d46cf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844d70a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f844d70a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0388d46cf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0388d46cf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0388d46cf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0388d46cf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0388d46cf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0388d46c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ece84ecb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ece84ecb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7856466c6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7856466c6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ff0dcd71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ff0dcd71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ff0dcd717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ff0dcd717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16fe8ba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16fe8ba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16fe8ba3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e16fe8ba3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16fe8b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16fe8b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descr="https://lh4.googleusercontent.com/0jO1tYQk6XgRqjkpLb-Yd-3_vSfx8OLPdBauO9uuszcLUAbvriETzko07vaSoqllj2XWDibxLTRvfeACLujfzq6nlydFA5MAvVosDOGo_hwsdQgjQz2VCMkvBL8DPPyEtlwVuQtQjeAwZA7xl9scunA61Q=s2048"/>
          <p:cNvPicPr preferRelativeResize="0"/>
          <p:nvPr/>
        </p:nvPicPr>
        <p:blipFill rotWithShape="1">
          <a:blip r:embed="rId2">
            <a:alphaModFix/>
          </a:blip>
          <a:srcRect/>
          <a:stretch/>
        </p:blipFill>
        <p:spPr>
          <a:xfrm>
            <a:off x="688728" y="2069152"/>
            <a:ext cx="7766543" cy="1005200"/>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2" name="Google Shape;12;p2"/>
          <p:cNvSpPr txBox="1"/>
          <p:nvPr/>
        </p:nvSpPr>
        <p:spPr>
          <a:xfrm>
            <a:off x="57950" y="3093350"/>
            <a:ext cx="9033600" cy="9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Work Sans"/>
              <a:ea typeface="Work Sans"/>
              <a:cs typeface="Work Sans"/>
              <a:sym typeface="Work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3400" y="929100"/>
            <a:ext cx="8228100" cy="3642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
        <p:nvSpPr>
          <p:cNvPr id="15" name="Google Shape;15;p3"/>
          <p:cNvSpPr txBox="1">
            <a:spLocks noGrp="1"/>
          </p:cNvSpPr>
          <p:nvPr>
            <p:ph type="title"/>
          </p:nvPr>
        </p:nvSpPr>
        <p:spPr>
          <a:xfrm>
            <a:off x="453500" y="216925"/>
            <a:ext cx="82281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OBJECT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60825" y="906800"/>
            <a:ext cx="4111200" cy="3649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
        <p:nvSpPr>
          <p:cNvPr id="18" name="Google Shape;18;p4"/>
          <p:cNvSpPr txBox="1">
            <a:spLocks noGrp="1"/>
          </p:cNvSpPr>
          <p:nvPr>
            <p:ph type="title"/>
          </p:nvPr>
        </p:nvSpPr>
        <p:spPr>
          <a:xfrm>
            <a:off x="460825" y="224350"/>
            <a:ext cx="82206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19" name="Google Shape;19;p4"/>
          <p:cNvSpPr txBox="1">
            <a:spLocks noGrp="1"/>
          </p:cNvSpPr>
          <p:nvPr>
            <p:ph type="body" idx="2"/>
          </p:nvPr>
        </p:nvSpPr>
        <p:spPr>
          <a:xfrm>
            <a:off x="4738425" y="906800"/>
            <a:ext cx="4111200" cy="3649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extLst>
    <p:ext uri="{DCECCB84-F9BA-43D5-87BE-67443E8EF086}">
      <p15:sldGuideLst xmlns:p15="http://schemas.microsoft.com/office/powerpoint/2012/main">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mp; Text">
  <p:cSld name="CUSTOM_2">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2" name="Google Shape;22;p5"/>
          <p:cNvSpPr>
            <a:spLocks noGrp="1"/>
          </p:cNvSpPr>
          <p:nvPr>
            <p:ph type="pic" idx="2"/>
          </p:nvPr>
        </p:nvSpPr>
        <p:spPr>
          <a:xfrm>
            <a:off x="449150" y="914225"/>
            <a:ext cx="4183800" cy="3657000"/>
          </a:xfrm>
          <a:prstGeom prst="rect">
            <a:avLst/>
          </a:prstGeom>
          <a:noFill/>
          <a:ln>
            <a:noFill/>
          </a:ln>
        </p:spPr>
      </p:sp>
      <p:sp>
        <p:nvSpPr>
          <p:cNvPr id="23" name="Google Shape;23;p5"/>
          <p:cNvSpPr txBox="1">
            <a:spLocks noGrp="1"/>
          </p:cNvSpPr>
          <p:nvPr>
            <p:ph type="body" idx="1"/>
          </p:nvPr>
        </p:nvSpPr>
        <p:spPr>
          <a:xfrm>
            <a:off x="4879475" y="914250"/>
            <a:ext cx="3949800" cy="3657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Right &amp; Text">
  <p:cSld name="CUSTOM_2_1">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6" name="Google Shape;26;p6"/>
          <p:cNvSpPr>
            <a:spLocks noGrp="1"/>
          </p:cNvSpPr>
          <p:nvPr>
            <p:ph type="pic" idx="2"/>
          </p:nvPr>
        </p:nvSpPr>
        <p:spPr>
          <a:xfrm>
            <a:off x="4752350" y="921675"/>
            <a:ext cx="4183800" cy="3642000"/>
          </a:xfrm>
          <a:prstGeom prst="rect">
            <a:avLst/>
          </a:prstGeom>
          <a:noFill/>
          <a:ln>
            <a:noFill/>
          </a:ln>
        </p:spPr>
      </p:sp>
      <p:sp>
        <p:nvSpPr>
          <p:cNvPr id="27" name="Google Shape;27;p6"/>
          <p:cNvSpPr txBox="1">
            <a:spLocks noGrp="1"/>
          </p:cNvSpPr>
          <p:nvPr>
            <p:ph type="body" idx="1"/>
          </p:nvPr>
        </p:nvSpPr>
        <p:spPr>
          <a:xfrm>
            <a:off x="395225" y="921675"/>
            <a:ext cx="3949800" cy="3642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age">
  <p:cSld name="CUSTOM_1">
    <p:spTree>
      <p:nvGrpSpPr>
        <p:cNvPr id="1"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HER NOTES - BRANDING">
  <p:cSld name="CUSTOM_1_1">
    <p:spTree>
      <p:nvGrpSpPr>
        <p:cNvPr id="1" name="Shape 29"/>
        <p:cNvGrpSpPr/>
        <p:nvPr/>
      </p:nvGrpSpPr>
      <p:grpSpPr>
        <a:xfrm>
          <a:off x="0" y="0"/>
          <a:ext cx="0" cy="0"/>
          <a:chOff x="0" y="0"/>
          <a:chExt cx="0" cy="0"/>
        </a:xfrm>
      </p:grpSpPr>
      <p:sp>
        <p:nvSpPr>
          <p:cNvPr id="30" name="Google Shape;30;p8"/>
          <p:cNvSpPr txBox="1"/>
          <p:nvPr/>
        </p:nvSpPr>
        <p:spPr>
          <a:xfrm>
            <a:off x="354975" y="463631"/>
            <a:ext cx="8635200" cy="3021000"/>
          </a:xfrm>
          <a:prstGeom prst="rect">
            <a:avLst/>
          </a:prstGeom>
          <a:noFill/>
          <a:ln>
            <a:noFill/>
          </a:ln>
        </p:spPr>
        <p:txBody>
          <a:bodyPr spcFirstLastPara="1" wrap="square" lIns="71100" tIns="71100" rIns="71100" bIns="71100" anchor="t" anchorCtr="0">
            <a:noAutofit/>
          </a:bodyPr>
          <a:lstStyle/>
          <a:p>
            <a:pPr marL="241300" lvl="0" indent="-234950" algn="l" rtl="0">
              <a:lnSpc>
                <a:spcPct val="115000"/>
              </a:lnSpc>
              <a:spcBef>
                <a:spcPts val="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dk2"/>
              </a:buClr>
              <a:buSzPts val="2900"/>
              <a:buFont typeface="Work Sans"/>
              <a:buChar char="•"/>
            </a:pPr>
            <a:r>
              <a:rPr lang="en"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lt2"/>
              </a:buClr>
              <a:buSzPts val="2900"/>
              <a:buFont typeface="Work Sans"/>
              <a:buChar char="•"/>
            </a:pPr>
            <a:r>
              <a:rPr lang="en"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accent3"/>
              </a:buClr>
              <a:buSzPts val="2900"/>
              <a:buFont typeface="Work Sans"/>
              <a:buChar char="•"/>
            </a:pPr>
            <a:r>
              <a:rPr lang="en"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9"/>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3" name="Google Shape;33;p9"/>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lvl1pPr lvl="0" algn="ctr" rtl="0">
              <a:lnSpc>
                <a:spcPct val="100000"/>
              </a:lnSpc>
              <a:spcBef>
                <a:spcPts val="900"/>
              </a:spcBef>
              <a:spcAft>
                <a:spcPts val="0"/>
              </a:spcAft>
              <a:buSzPts val="2900"/>
              <a:buNone/>
              <a:defRPr sz="2900"/>
            </a:lvl1pPr>
            <a:lvl2pPr lvl="1" algn="ctr" rtl="0">
              <a:lnSpc>
                <a:spcPct val="100000"/>
              </a:lnSpc>
              <a:spcBef>
                <a:spcPts val="400"/>
              </a:spcBef>
              <a:spcAft>
                <a:spcPts val="0"/>
              </a:spcAft>
              <a:buSzPts val="2900"/>
              <a:buNone/>
              <a:defRPr sz="2900"/>
            </a:lvl2pPr>
            <a:lvl3pPr lvl="2" algn="ctr" rtl="0">
              <a:lnSpc>
                <a:spcPct val="100000"/>
              </a:lnSpc>
              <a:spcBef>
                <a:spcPts val="400"/>
              </a:spcBef>
              <a:spcAft>
                <a:spcPts val="0"/>
              </a:spcAft>
              <a:buSzPts val="2900"/>
              <a:buNone/>
              <a:defRPr sz="2900"/>
            </a:lvl3pPr>
            <a:lvl4pPr lvl="3" algn="ctr" rtl="0">
              <a:lnSpc>
                <a:spcPct val="100000"/>
              </a:lnSpc>
              <a:spcBef>
                <a:spcPts val="400"/>
              </a:spcBef>
              <a:spcAft>
                <a:spcPts val="0"/>
              </a:spcAft>
              <a:buSzPts val="2900"/>
              <a:buNone/>
              <a:defRPr sz="2900"/>
            </a:lvl4pPr>
            <a:lvl5pPr lvl="4" algn="ctr" rtl="0">
              <a:lnSpc>
                <a:spcPct val="100000"/>
              </a:lnSpc>
              <a:spcBef>
                <a:spcPts val="400"/>
              </a:spcBef>
              <a:spcAft>
                <a:spcPts val="0"/>
              </a:spcAft>
              <a:buSzPts val="2900"/>
              <a:buNone/>
              <a:defRPr sz="2900"/>
            </a:lvl5pPr>
            <a:lvl6pPr lvl="5" algn="ctr" rtl="0">
              <a:lnSpc>
                <a:spcPct val="100000"/>
              </a:lnSpc>
              <a:spcBef>
                <a:spcPts val="400"/>
              </a:spcBef>
              <a:spcAft>
                <a:spcPts val="0"/>
              </a:spcAft>
              <a:buSzPts val="2900"/>
              <a:buNone/>
              <a:defRPr sz="2900"/>
            </a:lvl6pPr>
            <a:lvl7pPr lvl="6" algn="ctr" rtl="0">
              <a:lnSpc>
                <a:spcPct val="100000"/>
              </a:lnSpc>
              <a:spcBef>
                <a:spcPts val="400"/>
              </a:spcBef>
              <a:spcAft>
                <a:spcPts val="0"/>
              </a:spcAft>
              <a:buSzPts val="2900"/>
              <a:buNone/>
              <a:defRPr sz="2900"/>
            </a:lvl7pPr>
            <a:lvl8pPr lvl="7" algn="ctr" rtl="0">
              <a:lnSpc>
                <a:spcPct val="100000"/>
              </a:lnSpc>
              <a:spcBef>
                <a:spcPts val="400"/>
              </a:spcBef>
              <a:spcAft>
                <a:spcPts val="0"/>
              </a:spcAft>
              <a:buSzPts val="2900"/>
              <a:buNone/>
              <a:defRPr sz="2900"/>
            </a:lvl8pPr>
            <a:lvl9pPr lvl="8" algn="ctr" rtl="0">
              <a:lnSpc>
                <a:spcPct val="100000"/>
              </a:lnSpc>
              <a:spcBef>
                <a:spcPts val="400"/>
              </a:spcBef>
              <a:spcAft>
                <a:spcPts val="0"/>
              </a:spcAft>
              <a:buSzPts val="2900"/>
              <a:buNone/>
              <a:defRPr sz="2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3400" y="224350"/>
            <a:ext cx="82281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7" name="Google Shape;7;p1"/>
          <p:cNvSpPr txBox="1">
            <a:spLocks noGrp="1"/>
          </p:cNvSpPr>
          <p:nvPr>
            <p:ph type="body" idx="1"/>
          </p:nvPr>
        </p:nvSpPr>
        <p:spPr>
          <a:xfrm>
            <a:off x="453400" y="929100"/>
            <a:ext cx="8228100" cy="3634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8" name="Google Shape;8;p1"/>
          <p:cNvPicPr preferRelativeResize="0"/>
          <p:nvPr/>
        </p:nvPicPr>
        <p:blipFill rotWithShape="1">
          <a:blip r:embed="rId10">
            <a:alphaModFix/>
          </a:blip>
          <a:srcRect l="4365" t="10127" r="3731" b="10563"/>
          <a:stretch/>
        </p:blipFill>
        <p:spPr>
          <a:xfrm>
            <a:off x="7635150" y="4585898"/>
            <a:ext cx="1508850" cy="5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dxtraining.iowa.gov/style-guide/writing-all-peopl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uw1TysEQPaFN73FYcbSukqox_Wy3goO2/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drive.google.com/file/d/1qSbOJYgREJsrdJyUTNhaXl98WanUapwH/view?usp=sharing" TargetMode="External"/><Relationship Id="rId4" Type="http://schemas.openxmlformats.org/officeDocument/2006/relationships/hyperlink" Target="https://dxtraining.iowa.gov/media/how-do-i-manage-documents-media-libra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dxtraining.iowa.gov/how-do-i-work-monsido"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dxtraining.iowa.gov/agency-managers/how-do-i-working-redirect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xtraining.iowa.gov/how-do-i-work-google-analytics-reports"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xtraining.iowa.gov/build-website/how-do-i-work-taxonomy-term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xtraining.iowa.gov/how-do-i-content-types/how-do-i-listing-page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dxtraining.iowa.gov/how-do-i-content-types/how-do-i-landing-pag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0"/>
          <p:cNvSpPr txBox="1"/>
          <p:nvPr/>
        </p:nvSpPr>
        <p:spPr>
          <a:xfrm>
            <a:off x="0" y="3122275"/>
            <a:ext cx="91440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3617A"/>
                </a:solidFill>
                <a:latin typeface="Work Sans Black"/>
                <a:ea typeface="Work Sans Black"/>
                <a:cs typeface="Work Sans Black"/>
                <a:sym typeface="Work Sans Black"/>
              </a:rPr>
              <a:t>Sharean Morishita</a:t>
            </a:r>
            <a:endParaRPr sz="1200">
              <a:solidFill>
                <a:srgbClr val="000000"/>
              </a:solidFill>
              <a:latin typeface="Work Sans Black"/>
              <a:ea typeface="Work Sans Black"/>
              <a:cs typeface="Work Sans Black"/>
              <a:sym typeface="Work Sans Black"/>
            </a:endParaRPr>
          </a:p>
          <a:p>
            <a:pPr marL="0" lvl="0" indent="0" algn="ctr" rtl="0">
              <a:spcBef>
                <a:spcPts val="0"/>
              </a:spcBef>
              <a:spcAft>
                <a:spcPts val="0"/>
              </a:spcAft>
              <a:buNone/>
            </a:pPr>
            <a:r>
              <a:rPr lang="en" sz="1600">
                <a:solidFill>
                  <a:srgbClr val="03617A"/>
                </a:solidFill>
                <a:latin typeface="Work Sans"/>
                <a:ea typeface="Work Sans"/>
                <a:cs typeface="Work Sans"/>
                <a:sym typeface="Work Sans"/>
              </a:rPr>
              <a:t>Web Content Architect </a:t>
            </a:r>
            <a:endParaRPr sz="1200">
              <a:solidFill>
                <a:srgbClr val="000000"/>
              </a:solidFill>
              <a:latin typeface="Work Sans"/>
              <a:ea typeface="Work Sans"/>
              <a:cs typeface="Work Sans"/>
              <a:sym typeface="Work Sans"/>
            </a:endParaRPr>
          </a:p>
          <a:p>
            <a:pPr marL="0" lvl="0" indent="0" algn="ctr" rtl="0">
              <a:spcBef>
                <a:spcPts val="0"/>
              </a:spcBef>
              <a:spcAft>
                <a:spcPts val="0"/>
              </a:spcAft>
              <a:buNone/>
            </a:pPr>
            <a:r>
              <a:rPr lang="en" sz="1600">
                <a:solidFill>
                  <a:srgbClr val="03617A"/>
                </a:solidFill>
                <a:latin typeface="Work Sans"/>
                <a:ea typeface="Work Sans"/>
                <a:cs typeface="Work Sans"/>
                <a:sym typeface="Work Sans"/>
              </a:rPr>
              <a:t>Division of Information Technology</a:t>
            </a:r>
            <a:endParaRPr sz="1200">
              <a:solidFill>
                <a:srgbClr val="000000"/>
              </a:solidFill>
              <a:latin typeface="Work Sans"/>
              <a:ea typeface="Work Sans"/>
              <a:cs typeface="Work Sans"/>
              <a:sym typeface="Work Sans"/>
            </a:endParaRPr>
          </a:p>
          <a:p>
            <a:pPr marL="0" lvl="0" indent="0" algn="ctr" rtl="0">
              <a:spcBef>
                <a:spcPts val="0"/>
              </a:spcBef>
              <a:spcAft>
                <a:spcPts val="0"/>
              </a:spcAft>
              <a:buClr>
                <a:schemeClr val="dk1"/>
              </a:buClr>
              <a:buSzPts val="1100"/>
              <a:buFont typeface="Arial"/>
              <a:buNone/>
            </a:pPr>
            <a:r>
              <a:rPr lang="en" sz="1600">
                <a:solidFill>
                  <a:schemeClr val="dk2"/>
                </a:solidFill>
                <a:latin typeface="Work Sans"/>
                <a:ea typeface="Work Sans"/>
                <a:cs typeface="Work Sans"/>
                <a:sym typeface="Work Sans"/>
              </a:rPr>
              <a:t>Updated 03/31/25</a:t>
            </a:r>
            <a:endParaRPr sz="3400">
              <a:solidFill>
                <a:srgbClr val="03617A"/>
              </a:solidFill>
              <a:latin typeface="Work Sans Black"/>
              <a:ea typeface="Work Sans Black"/>
              <a:cs typeface="Work Sans Black"/>
              <a:sym typeface="Work San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375150" y="1329125"/>
            <a:ext cx="4020300" cy="35994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In order to add Microcontent to a landing page, first you’ll need to create and save your Landing Page. Then the Layout button will appear. This is where you will add microcontent to build out your page.</a:t>
            </a:r>
            <a:endParaRPr dirty="0"/>
          </a:p>
        </p:txBody>
      </p:sp>
      <p:sp>
        <p:nvSpPr>
          <p:cNvPr id="99" name="Google Shape;99;p19"/>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Add Microcontent to a Landing Page</a:t>
            </a:r>
            <a:endParaRPr dirty="0"/>
          </a:p>
        </p:txBody>
      </p:sp>
      <p:pic>
        <p:nvPicPr>
          <p:cNvPr id="100" name="Google Shape;100;p19"/>
          <p:cNvPicPr preferRelativeResize="0"/>
          <p:nvPr/>
        </p:nvPicPr>
        <p:blipFill rotWithShape="1">
          <a:blip r:embed="rId3">
            <a:alphaModFix/>
          </a:blip>
          <a:srcRect b="17409"/>
          <a:stretch/>
        </p:blipFill>
        <p:spPr>
          <a:xfrm>
            <a:off x="4571988" y="1329125"/>
            <a:ext cx="4480575" cy="2857801"/>
          </a:xfrm>
          <a:prstGeom prst="rect">
            <a:avLst/>
          </a:prstGeom>
          <a:noFill/>
          <a:ln>
            <a:noFill/>
          </a:ln>
        </p:spPr>
      </p:pic>
      <p:cxnSp>
        <p:nvCxnSpPr>
          <p:cNvPr id="101" name="Google Shape;101;p19"/>
          <p:cNvCxnSpPr/>
          <p:nvPr/>
        </p:nvCxnSpPr>
        <p:spPr>
          <a:xfrm rot="10800000" flipH="1">
            <a:off x="6795625" y="2639175"/>
            <a:ext cx="9900" cy="888600"/>
          </a:xfrm>
          <a:prstGeom prst="straightConnector1">
            <a:avLst/>
          </a:prstGeom>
          <a:noFill/>
          <a:ln w="38100" cap="flat" cmpd="sng">
            <a:solidFill>
              <a:schemeClr val="accent4"/>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75150" y="1108550"/>
            <a:ext cx="8579400" cy="35994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will have to click the ‘add section’ button. After you’ve picked the color you would like that section to be, you can then click the Add block button to start adding Microcontent.</a:t>
            </a:r>
            <a:endParaRPr dirty="0"/>
          </a:p>
        </p:txBody>
      </p:sp>
      <p:sp>
        <p:nvSpPr>
          <p:cNvPr id="107" name="Google Shape;107;p20"/>
          <p:cNvSpPr txBox="1">
            <a:spLocks noGrp="1"/>
          </p:cNvSpPr>
          <p:nvPr>
            <p:ph type="title"/>
          </p:nvPr>
        </p:nvSpPr>
        <p:spPr>
          <a:xfrm>
            <a:off x="420900" y="731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Add Microcontent to a Landing Page</a:t>
            </a:r>
            <a:endParaRPr dirty="0"/>
          </a:p>
        </p:txBody>
      </p:sp>
      <p:pic>
        <p:nvPicPr>
          <p:cNvPr id="108" name="Google Shape;108;p20"/>
          <p:cNvPicPr preferRelativeResize="0"/>
          <p:nvPr/>
        </p:nvPicPr>
        <p:blipFill rotWithShape="1">
          <a:blip r:embed="rId3">
            <a:alphaModFix/>
          </a:blip>
          <a:srcRect t="18710" b="26095"/>
          <a:stretch/>
        </p:blipFill>
        <p:spPr>
          <a:xfrm>
            <a:off x="2603600" y="2571750"/>
            <a:ext cx="4483000" cy="247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375150" y="1108550"/>
            <a:ext cx="3125100" cy="35994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To edit the Microcontent, you can select the tiny pencil icon in the upper corner of the Microcontent block and select configure.</a:t>
            </a:r>
            <a:endParaRPr dirty="0"/>
          </a:p>
        </p:txBody>
      </p:sp>
      <p:sp>
        <p:nvSpPr>
          <p:cNvPr id="114" name="Google Shape;114;p21"/>
          <p:cNvSpPr txBox="1">
            <a:spLocks noGrp="1"/>
          </p:cNvSpPr>
          <p:nvPr>
            <p:ph type="title"/>
          </p:nvPr>
        </p:nvSpPr>
        <p:spPr>
          <a:xfrm>
            <a:off x="420900" y="731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Edit Microcontent on a Landing Page</a:t>
            </a:r>
            <a:endParaRPr dirty="0"/>
          </a:p>
        </p:txBody>
      </p:sp>
      <p:pic>
        <p:nvPicPr>
          <p:cNvPr id="115" name="Google Shape;115;p21"/>
          <p:cNvPicPr preferRelativeResize="0"/>
          <p:nvPr/>
        </p:nvPicPr>
        <p:blipFill>
          <a:blip r:embed="rId3">
            <a:alphaModFix/>
          </a:blip>
          <a:stretch>
            <a:fillRect/>
          </a:stretch>
        </p:blipFill>
        <p:spPr>
          <a:xfrm>
            <a:off x="3651900" y="954000"/>
            <a:ext cx="5241625" cy="3499900"/>
          </a:xfrm>
          <a:prstGeom prst="rect">
            <a:avLst/>
          </a:prstGeom>
          <a:noFill/>
          <a:ln>
            <a:noFill/>
          </a:ln>
        </p:spPr>
      </p:pic>
      <p:cxnSp>
        <p:nvCxnSpPr>
          <p:cNvPr id="116" name="Google Shape;116;p21"/>
          <p:cNvCxnSpPr/>
          <p:nvPr/>
        </p:nvCxnSpPr>
        <p:spPr>
          <a:xfrm>
            <a:off x="7380475" y="1656575"/>
            <a:ext cx="12633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375150" y="1108550"/>
            <a:ext cx="8188500" cy="35994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From there you select the edit button and the Microcontent will open in the same window. After you click save, it will direct you back to the Landing Page. Then you will need to click ‘save layout’ for the update to be saved here as well.</a:t>
            </a:r>
            <a:endParaRPr dirty="0"/>
          </a:p>
        </p:txBody>
      </p:sp>
      <p:sp>
        <p:nvSpPr>
          <p:cNvPr id="122" name="Google Shape;122;p22"/>
          <p:cNvSpPr txBox="1">
            <a:spLocks noGrp="1"/>
          </p:cNvSpPr>
          <p:nvPr>
            <p:ph type="title"/>
          </p:nvPr>
        </p:nvSpPr>
        <p:spPr>
          <a:xfrm>
            <a:off x="420900" y="731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Edit Microcontent on a Landing Page</a:t>
            </a:r>
            <a:endParaRPr dirty="0"/>
          </a:p>
        </p:txBody>
      </p:sp>
      <p:pic>
        <p:nvPicPr>
          <p:cNvPr id="123" name="Google Shape;123;p22"/>
          <p:cNvPicPr preferRelativeResize="0"/>
          <p:nvPr/>
        </p:nvPicPr>
        <p:blipFill>
          <a:blip r:embed="rId3">
            <a:alphaModFix/>
          </a:blip>
          <a:stretch>
            <a:fillRect/>
          </a:stretch>
        </p:blipFill>
        <p:spPr>
          <a:xfrm>
            <a:off x="578163" y="3193925"/>
            <a:ext cx="1485900" cy="1876425"/>
          </a:xfrm>
          <a:prstGeom prst="rect">
            <a:avLst/>
          </a:prstGeom>
          <a:noFill/>
          <a:ln>
            <a:noFill/>
          </a:ln>
        </p:spPr>
      </p:pic>
      <p:pic>
        <p:nvPicPr>
          <p:cNvPr id="124" name="Google Shape;124;p22"/>
          <p:cNvPicPr preferRelativeResize="0"/>
          <p:nvPr/>
        </p:nvPicPr>
        <p:blipFill rotWithShape="1">
          <a:blip r:embed="rId4">
            <a:alphaModFix/>
          </a:blip>
          <a:srcRect t="13353" r="2874" b="57116"/>
          <a:stretch/>
        </p:blipFill>
        <p:spPr>
          <a:xfrm>
            <a:off x="3328266" y="3193925"/>
            <a:ext cx="5755050" cy="1262549"/>
          </a:xfrm>
          <a:prstGeom prst="rect">
            <a:avLst/>
          </a:prstGeom>
          <a:noFill/>
          <a:ln>
            <a:noFill/>
          </a:ln>
        </p:spPr>
      </p:pic>
      <p:cxnSp>
        <p:nvCxnSpPr>
          <p:cNvPr id="125" name="Google Shape;125;p22"/>
          <p:cNvCxnSpPr/>
          <p:nvPr/>
        </p:nvCxnSpPr>
        <p:spPr>
          <a:xfrm>
            <a:off x="2267075" y="4218568"/>
            <a:ext cx="12633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231808" y="13532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Introduction to Link Accessibility</a:t>
            </a:r>
            <a:endParaRPr/>
          </a:p>
        </p:txBody>
      </p:sp>
      <p:sp>
        <p:nvSpPr>
          <p:cNvPr id="131" name="Google Shape;131;p23"/>
          <p:cNvSpPr txBox="1">
            <a:spLocks noGrp="1"/>
          </p:cNvSpPr>
          <p:nvPr>
            <p:ph type="subTitle" idx="1"/>
          </p:nvPr>
        </p:nvSpPr>
        <p:spPr>
          <a:xfrm>
            <a:off x="311700" y="2188225"/>
            <a:ext cx="8520600" cy="8814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a:solidFill>
                  <a:schemeClr val="hlink"/>
                </a:solidFill>
                <a:hlinkClick r:id="rId3"/>
              </a:rPr>
              <a:t>Writing for All People</a:t>
            </a:r>
            <a:endParaRPr/>
          </a:p>
        </p:txBody>
      </p:sp>
      <p:sp>
        <p:nvSpPr>
          <p:cNvPr id="132" name="Google Shape;132;p23"/>
          <p:cNvSpPr txBox="1"/>
          <p:nvPr/>
        </p:nvSpPr>
        <p:spPr>
          <a:xfrm>
            <a:off x="0" y="3158650"/>
            <a:ext cx="9144000" cy="1200600"/>
          </a:xfrm>
          <a:prstGeom prst="rect">
            <a:avLst/>
          </a:prstGeom>
          <a:noFill/>
          <a:ln>
            <a:noFill/>
          </a:ln>
        </p:spPr>
        <p:txBody>
          <a:bodyPr spcFirstLastPara="1" wrap="square" lIns="91425" tIns="91425" rIns="91425" bIns="91425" anchor="ctr" anchorCtr="0">
            <a:spAutoFit/>
          </a:bodyPr>
          <a:lstStyle/>
          <a:p>
            <a:pPr marL="0" lvl="0" indent="0" algn="ctr" rtl="0">
              <a:spcBef>
                <a:spcPts val="900"/>
              </a:spcBef>
              <a:spcAft>
                <a:spcPts val="0"/>
              </a:spcAft>
              <a:buNone/>
            </a:pPr>
            <a:r>
              <a:rPr lang="en" sz="2200">
                <a:solidFill>
                  <a:schemeClr val="dk1"/>
                </a:solidFill>
                <a:latin typeface="Work Sans"/>
                <a:ea typeface="Work Sans"/>
                <a:cs typeface="Work Sans"/>
                <a:sym typeface="Work Sans"/>
              </a:rPr>
              <a:t>Writing for accessibility is more than writing with correct spelling and grammar. It also means organizing content in a way that's scannable and readable.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body" idx="1"/>
          </p:nvPr>
        </p:nvSpPr>
        <p:spPr>
          <a:xfrm>
            <a:off x="457950" y="905700"/>
            <a:ext cx="8228100" cy="3874118"/>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Clr>
                <a:schemeClr val="dk1"/>
              </a:buClr>
              <a:buSzPts val="1100"/>
              <a:buFont typeface="Arial"/>
              <a:buNone/>
            </a:pPr>
            <a:r>
              <a:rPr lang="en" dirty="0"/>
              <a:t>Instead of using the words “click here” or “learn more,” it’s encouraged to use descriptive text links. Descriptive text links help people understand the context of the link before they take action. Describe links that highlight the subject, not the action.</a:t>
            </a:r>
            <a:endParaRPr dirty="0"/>
          </a:p>
          <a:p>
            <a:pPr marL="457200" lvl="0" indent="-368300" algn="l" rtl="0">
              <a:spcBef>
                <a:spcPts val="900"/>
              </a:spcBef>
              <a:spcAft>
                <a:spcPts val="0"/>
              </a:spcAft>
              <a:buSzPts val="2200"/>
              <a:buChar char="•"/>
            </a:pPr>
            <a:r>
              <a:rPr lang="en" b="1" dirty="0"/>
              <a:t>Good descriptive link example</a:t>
            </a:r>
            <a:r>
              <a:rPr lang="en" dirty="0"/>
              <a:t>: </a:t>
            </a:r>
            <a:r>
              <a:rPr lang="en" i="1" dirty="0"/>
              <a:t>Contact our agency for more information about local services.</a:t>
            </a:r>
            <a:endParaRPr i="1" dirty="0"/>
          </a:p>
          <a:p>
            <a:pPr marL="457200" lvl="0" indent="-368300" algn="l" rtl="0">
              <a:spcBef>
                <a:spcPts val="0"/>
              </a:spcBef>
              <a:spcAft>
                <a:spcPts val="0"/>
              </a:spcAft>
              <a:buSzPts val="2200"/>
              <a:buChar char="•"/>
            </a:pPr>
            <a:r>
              <a:rPr lang="en" b="1" dirty="0"/>
              <a:t>Non descriptive link example:</a:t>
            </a:r>
            <a:r>
              <a:rPr lang="en" dirty="0"/>
              <a:t> </a:t>
            </a:r>
            <a:r>
              <a:rPr lang="en" i="1" dirty="0"/>
              <a:t>Click here to contact our agency for information about our services.</a:t>
            </a:r>
            <a:endParaRPr i="1" dirty="0"/>
          </a:p>
          <a:p>
            <a:pPr marL="0" lvl="0" indent="0" algn="l" rtl="0">
              <a:spcBef>
                <a:spcPts val="900"/>
              </a:spcBef>
              <a:spcAft>
                <a:spcPts val="0"/>
              </a:spcAft>
              <a:buNone/>
            </a:pPr>
            <a:endParaRPr dirty="0"/>
          </a:p>
        </p:txBody>
      </p:sp>
      <p:sp>
        <p:nvSpPr>
          <p:cNvPr id="138" name="Google Shape;138;p24"/>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Use Descriptive Links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483199" y="1123664"/>
            <a:ext cx="8228100" cy="40995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sz="2000" dirty="0"/>
              <a:t>Do: Use the title of the page within the Link URL field to locate and link the correct page when using the linkit tool.</a:t>
            </a:r>
            <a:endParaRPr sz="2000" dirty="0"/>
          </a:p>
          <a:p>
            <a:pPr marL="0" lvl="0" indent="0" algn="l" rtl="0">
              <a:spcBef>
                <a:spcPts val="900"/>
              </a:spcBef>
              <a:spcAft>
                <a:spcPts val="0"/>
              </a:spcAft>
              <a:buNone/>
            </a:pPr>
            <a:endParaRPr dirty="0"/>
          </a:p>
          <a:p>
            <a:pPr marL="0" lvl="0" indent="0" algn="l" rtl="0">
              <a:spcBef>
                <a:spcPts val="900"/>
              </a:spcBef>
              <a:spcAft>
                <a:spcPts val="0"/>
              </a:spcAft>
              <a:buNone/>
            </a:pPr>
            <a:endParaRPr dirty="0"/>
          </a:p>
          <a:p>
            <a:pPr marL="0" lvl="0" indent="0" algn="l" rtl="0">
              <a:spcBef>
                <a:spcPts val="900"/>
              </a:spcBef>
              <a:spcAft>
                <a:spcPts val="0"/>
              </a:spcAft>
              <a:buNone/>
            </a:pPr>
            <a:endParaRPr dirty="0"/>
          </a:p>
          <a:p>
            <a:pPr marL="0" lvl="0" indent="0" algn="l" rtl="0">
              <a:spcBef>
                <a:spcPts val="900"/>
              </a:spcBef>
              <a:spcAft>
                <a:spcPts val="0"/>
              </a:spcAft>
              <a:buNone/>
            </a:pPr>
            <a:br>
              <a:rPr lang="en" sz="2000" dirty="0"/>
            </a:br>
            <a:r>
              <a:rPr lang="en" sz="2000" dirty="0"/>
              <a:t>Don’t: Use the actual URL of the page within the Link URL field.  (You only need the URL for external pages not within your site.)</a:t>
            </a:r>
            <a:endParaRPr sz="2000" dirty="0"/>
          </a:p>
        </p:txBody>
      </p:sp>
      <p:sp>
        <p:nvSpPr>
          <p:cNvPr id="144" name="Google Shape;144;p25"/>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Proper Internal Page Link to Avoid Absolute URLs</a:t>
            </a:r>
            <a:endParaRPr dirty="0"/>
          </a:p>
        </p:txBody>
      </p:sp>
      <p:pic>
        <p:nvPicPr>
          <p:cNvPr id="145" name="Google Shape;145;p25"/>
          <p:cNvPicPr preferRelativeResize="0"/>
          <p:nvPr/>
        </p:nvPicPr>
        <p:blipFill rotWithShape="1">
          <a:blip r:embed="rId3">
            <a:alphaModFix/>
          </a:blip>
          <a:srcRect b="61398"/>
          <a:stretch/>
        </p:blipFill>
        <p:spPr>
          <a:xfrm>
            <a:off x="2465457" y="2202858"/>
            <a:ext cx="4102249" cy="145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body" idx="1"/>
          </p:nvPr>
        </p:nvSpPr>
        <p:spPr>
          <a:xfrm>
            <a:off x="495000" y="844975"/>
            <a:ext cx="8228100" cy="558000"/>
          </a:xfrm>
          <a:prstGeom prst="rect">
            <a:avLst/>
          </a:prstGeom>
        </p:spPr>
        <p:txBody>
          <a:bodyPr spcFirstLastPara="1" wrap="square" lIns="71100" tIns="35550" rIns="71100" bIns="35550" anchor="t" anchorCtr="0">
            <a:noAutofit/>
          </a:bodyPr>
          <a:lstStyle/>
          <a:p>
            <a:pPr marL="0" lvl="0" indent="0">
              <a:buNone/>
            </a:pPr>
            <a:r>
              <a:rPr lang="en" dirty="0"/>
              <a:t>You will know that the Linkit tool has located the correct page if you see the name of the page you want to link within the Content field. It will show the node and number “/node/353/.” </a:t>
            </a:r>
            <a:endParaRPr dirty="0"/>
          </a:p>
          <a:p>
            <a:pPr marL="0" lvl="0" indent="0" algn="l" rtl="0">
              <a:spcBef>
                <a:spcPts val="900"/>
              </a:spcBef>
              <a:spcAft>
                <a:spcPts val="0"/>
              </a:spcAft>
              <a:buNone/>
            </a:pPr>
            <a:endParaRPr dirty="0"/>
          </a:p>
        </p:txBody>
      </p:sp>
      <p:sp>
        <p:nvSpPr>
          <p:cNvPr id="151" name="Google Shape;151;p26"/>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Internal Page Linking Cont’d</a:t>
            </a:r>
            <a:endParaRPr/>
          </a:p>
        </p:txBody>
      </p:sp>
      <p:pic>
        <p:nvPicPr>
          <p:cNvPr id="152" name="Google Shape;152;p26"/>
          <p:cNvPicPr preferRelativeResize="0"/>
          <p:nvPr/>
        </p:nvPicPr>
        <p:blipFill>
          <a:blip r:embed="rId3">
            <a:alphaModFix/>
          </a:blip>
          <a:stretch>
            <a:fillRect/>
          </a:stretch>
        </p:blipFill>
        <p:spPr>
          <a:xfrm>
            <a:off x="5891275" y="2919400"/>
            <a:ext cx="2400300" cy="1285875"/>
          </a:xfrm>
          <a:prstGeom prst="rect">
            <a:avLst/>
          </a:prstGeom>
          <a:noFill/>
          <a:ln>
            <a:noFill/>
          </a:ln>
        </p:spPr>
      </p:pic>
      <p:pic>
        <p:nvPicPr>
          <p:cNvPr id="153" name="Google Shape;153;p26"/>
          <p:cNvPicPr preferRelativeResize="0"/>
          <p:nvPr/>
        </p:nvPicPr>
        <p:blipFill>
          <a:blip r:embed="rId4">
            <a:alphaModFix/>
          </a:blip>
          <a:stretch>
            <a:fillRect/>
          </a:stretch>
        </p:blipFill>
        <p:spPr>
          <a:xfrm>
            <a:off x="457938" y="2781475"/>
            <a:ext cx="4543425" cy="198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body" idx="1"/>
          </p:nvPr>
        </p:nvSpPr>
        <p:spPr>
          <a:xfrm>
            <a:off x="495000" y="815025"/>
            <a:ext cx="8228100" cy="27627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Using the URL of the page will not help the Linkit tool locate the page that you want to link. This is only used for external website linking like Google or other external website pages.</a:t>
            </a:r>
            <a:endParaRPr dirty="0"/>
          </a:p>
        </p:txBody>
      </p:sp>
      <p:sp>
        <p:nvSpPr>
          <p:cNvPr id="159" name="Google Shape;159;p27"/>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Incorrect Internal Page Linking</a:t>
            </a:r>
            <a:endParaRPr dirty="0"/>
          </a:p>
        </p:txBody>
      </p:sp>
      <p:pic>
        <p:nvPicPr>
          <p:cNvPr id="160" name="Google Shape;160;p27"/>
          <p:cNvPicPr preferRelativeResize="0"/>
          <p:nvPr/>
        </p:nvPicPr>
        <p:blipFill rotWithShape="1">
          <a:blip r:embed="rId3">
            <a:alphaModFix/>
          </a:blip>
          <a:srcRect l="2133"/>
          <a:stretch/>
        </p:blipFill>
        <p:spPr>
          <a:xfrm>
            <a:off x="1933963" y="2692525"/>
            <a:ext cx="5276075" cy="209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body" idx="1"/>
          </p:nvPr>
        </p:nvSpPr>
        <p:spPr>
          <a:xfrm>
            <a:off x="457950" y="1257900"/>
            <a:ext cx="8228100" cy="3642000"/>
          </a:xfrm>
          <a:prstGeom prst="rect">
            <a:avLst/>
          </a:prstGeom>
        </p:spPr>
        <p:txBody>
          <a:bodyPr spcFirstLastPara="1" wrap="square" lIns="71100" tIns="35550" rIns="71100" bIns="35550" anchor="t" anchorCtr="0">
            <a:noAutofit/>
          </a:bodyPr>
          <a:lstStyle/>
          <a:p>
            <a:pPr marL="457200" lvl="0" indent="-361950" algn="l" rtl="0">
              <a:spcBef>
                <a:spcPts val="900"/>
              </a:spcBef>
              <a:spcAft>
                <a:spcPts val="0"/>
              </a:spcAft>
              <a:buSzPts val="2100"/>
              <a:buAutoNum type="arabicPeriod"/>
            </a:pPr>
            <a:r>
              <a:rPr lang="en" sz="2100"/>
              <a:t>Page title is appropriate length - Target less than 75 characters </a:t>
            </a:r>
            <a:endParaRPr sz="2100"/>
          </a:p>
          <a:p>
            <a:pPr marL="457200" lvl="0" indent="-361950" algn="l" rtl="0">
              <a:spcBef>
                <a:spcPts val="0"/>
              </a:spcBef>
              <a:spcAft>
                <a:spcPts val="0"/>
              </a:spcAft>
              <a:buSzPts val="2100"/>
              <a:buAutoNum type="arabicPeriod"/>
            </a:pPr>
            <a:r>
              <a:rPr lang="en" sz="2100"/>
              <a:t>Acquia Optimize Accessibility Error Scan - Example of an error message would be “Title is short”: </a:t>
            </a:r>
            <a:r>
              <a:rPr lang="en" sz="2100" b="1" u="sng">
                <a:solidFill>
                  <a:schemeClr val="hlink"/>
                </a:solidFill>
                <a:hlinkClick r:id="rId3"/>
              </a:rPr>
              <a:t>Title Error Video</a:t>
            </a:r>
            <a:endParaRPr sz="2100" b="1"/>
          </a:p>
          <a:p>
            <a:pPr marL="457200" lvl="0" indent="-361950" algn="l" rtl="0">
              <a:spcBef>
                <a:spcPts val="0"/>
              </a:spcBef>
              <a:spcAft>
                <a:spcPts val="0"/>
              </a:spcAft>
              <a:buSzPts val="2100"/>
              <a:buAutoNum type="arabicPeriod"/>
            </a:pPr>
            <a:r>
              <a:rPr lang="en" sz="2100"/>
              <a:t>Title describes the document - title of the document must be unique and descriptive of the document. </a:t>
            </a:r>
            <a:r>
              <a:rPr lang="en" sz="2100" u="sng">
                <a:solidFill>
                  <a:schemeClr val="hlink"/>
                </a:solidFill>
                <a:hlinkClick r:id="rId4"/>
              </a:rPr>
              <a:t>Naming Convention Resources</a:t>
            </a:r>
            <a:endParaRPr sz="2100"/>
          </a:p>
          <a:p>
            <a:pPr marL="457200" lvl="0" indent="-361950" algn="l" rtl="0">
              <a:spcBef>
                <a:spcPts val="0"/>
              </a:spcBef>
              <a:spcAft>
                <a:spcPts val="0"/>
              </a:spcAft>
              <a:buSzPts val="2100"/>
              <a:buAutoNum type="arabicPeriod"/>
            </a:pPr>
            <a:r>
              <a:rPr lang="en" sz="2100"/>
              <a:t>Link text is meaningful when read out of context - text is specific to the page or document.  </a:t>
            </a:r>
            <a:r>
              <a:rPr lang="en" sz="2100" u="sng">
                <a:solidFill>
                  <a:schemeClr val="hlink"/>
                </a:solidFill>
                <a:hlinkClick r:id="rId5"/>
              </a:rPr>
              <a:t>Link Text Video</a:t>
            </a:r>
            <a:endParaRPr sz="2100"/>
          </a:p>
        </p:txBody>
      </p:sp>
      <p:sp>
        <p:nvSpPr>
          <p:cNvPr id="166" name="Google Shape;166;p28"/>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Five Accessibility Checks for Content Governance</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1"/>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 to DX for Content Managers</a:t>
            </a:r>
            <a:endParaRPr/>
          </a:p>
        </p:txBody>
      </p:sp>
      <p:sp>
        <p:nvSpPr>
          <p:cNvPr id="44" name="Google Shape;44;p11"/>
          <p:cNvSpPr txBox="1">
            <a:spLocks noGrp="1"/>
          </p:cNvSpPr>
          <p:nvPr>
            <p:ph type="subTitle" idx="1"/>
          </p:nvPr>
        </p:nvSpPr>
        <p:spPr>
          <a:xfrm>
            <a:off x="311700" y="304387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dirty="0"/>
              <a:t>Course 3 - Taxonomy, Working with Listing Pages, Landing Pages, Accessible Links, Accessibility Site Scans, URL Redirects, and Google Analytics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Accessibility Site Scans</a:t>
            </a:r>
            <a:endParaRPr/>
          </a:p>
        </p:txBody>
      </p:sp>
      <p:sp>
        <p:nvSpPr>
          <p:cNvPr id="172" name="Google Shape;172;p29"/>
          <p:cNvSpPr txBox="1">
            <a:spLocks noGrp="1"/>
          </p:cNvSpPr>
          <p:nvPr>
            <p:ph type="subTitle" idx="1"/>
          </p:nvPr>
        </p:nvSpPr>
        <p:spPr>
          <a:xfrm>
            <a:off x="311700" y="2571750"/>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dirty="0">
                <a:solidFill>
                  <a:schemeClr val="hlink"/>
                </a:solidFill>
                <a:hlinkClick r:id="rId3"/>
              </a:rPr>
              <a:t>Learn how to work with Acquia Optimize (formerly Monsido</a:t>
            </a:r>
            <a:r>
              <a:rPr lang="en" dirty="0"/>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body" idx="1"/>
          </p:nvPr>
        </p:nvSpPr>
        <p:spPr>
          <a:xfrm>
            <a:off x="453500" y="879300"/>
            <a:ext cx="5091600" cy="17178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For the agency websites that are within our team, we currently have them set up to run a weekly Acquia Optimized scan. From that scan a report is sent out to the agencies’ emails that show the broken links and accessibility errors that were identified by Acquia Optimize and need to be corrected.</a:t>
            </a:r>
            <a:endParaRPr dirty="0"/>
          </a:p>
        </p:txBody>
      </p:sp>
      <p:sp>
        <p:nvSpPr>
          <p:cNvPr id="178" name="Google Shape;178;p30"/>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What are Accessibility Site Scans?</a:t>
            </a:r>
            <a:endParaRPr/>
          </a:p>
          <a:p>
            <a:pPr marL="0" lvl="0" indent="0" algn="l" rtl="0">
              <a:spcBef>
                <a:spcPts val="0"/>
              </a:spcBef>
              <a:spcAft>
                <a:spcPts val="0"/>
              </a:spcAft>
              <a:buNone/>
            </a:pPr>
            <a:endParaRPr/>
          </a:p>
        </p:txBody>
      </p:sp>
      <p:pic>
        <p:nvPicPr>
          <p:cNvPr id="179" name="Google Shape;179;p30"/>
          <p:cNvPicPr preferRelativeResize="0"/>
          <p:nvPr/>
        </p:nvPicPr>
        <p:blipFill rotWithShape="1">
          <a:blip r:embed="rId3">
            <a:alphaModFix/>
          </a:blip>
          <a:srcRect l="30803" t="18995" r="11867"/>
          <a:stretch/>
        </p:blipFill>
        <p:spPr>
          <a:xfrm>
            <a:off x="5545100" y="1188675"/>
            <a:ext cx="3540174" cy="27661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457950" y="827113"/>
            <a:ext cx="8228100" cy="17178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If you just made changes to your website and need to run a scan of your website with Acquia Optimize, you can do that using the "Start on Demand Scan" within the Admin Settings section within the Action button dropdown.</a:t>
            </a:r>
            <a:endParaRPr dirty="0"/>
          </a:p>
        </p:txBody>
      </p:sp>
      <p:sp>
        <p:nvSpPr>
          <p:cNvPr id="185" name="Google Shape;185;p31"/>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How to Run a Scan</a:t>
            </a:r>
            <a:endParaRPr/>
          </a:p>
          <a:p>
            <a:pPr marL="0" lvl="0" indent="0" algn="l" rtl="0">
              <a:spcBef>
                <a:spcPts val="0"/>
              </a:spcBef>
              <a:spcAft>
                <a:spcPts val="0"/>
              </a:spcAft>
              <a:buNone/>
            </a:pPr>
            <a:endParaRPr/>
          </a:p>
        </p:txBody>
      </p:sp>
      <p:pic>
        <p:nvPicPr>
          <p:cNvPr id="186" name="Google Shape;186;p31"/>
          <p:cNvPicPr preferRelativeResize="0"/>
          <p:nvPr/>
        </p:nvPicPr>
        <p:blipFill>
          <a:blip r:embed="rId3">
            <a:alphaModFix/>
          </a:blip>
          <a:stretch>
            <a:fillRect/>
          </a:stretch>
        </p:blipFill>
        <p:spPr>
          <a:xfrm>
            <a:off x="209850" y="2551500"/>
            <a:ext cx="8715375" cy="571500"/>
          </a:xfrm>
          <a:prstGeom prst="rect">
            <a:avLst/>
          </a:prstGeom>
          <a:noFill/>
          <a:ln>
            <a:noFill/>
          </a:ln>
        </p:spPr>
      </p:pic>
      <p:sp>
        <p:nvSpPr>
          <p:cNvPr id="187" name="Google Shape;187;p31"/>
          <p:cNvSpPr/>
          <p:nvPr/>
        </p:nvSpPr>
        <p:spPr>
          <a:xfrm>
            <a:off x="8080713" y="202049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pic>
        <p:nvPicPr>
          <p:cNvPr id="188" name="Google Shape;188;p31"/>
          <p:cNvPicPr preferRelativeResize="0"/>
          <p:nvPr/>
        </p:nvPicPr>
        <p:blipFill>
          <a:blip r:embed="rId4">
            <a:alphaModFix/>
          </a:blip>
          <a:stretch>
            <a:fillRect/>
          </a:stretch>
        </p:blipFill>
        <p:spPr>
          <a:xfrm>
            <a:off x="0" y="3535475"/>
            <a:ext cx="9082375" cy="1608025"/>
          </a:xfrm>
          <a:prstGeom prst="rect">
            <a:avLst/>
          </a:prstGeom>
          <a:noFill/>
          <a:ln>
            <a:noFill/>
          </a:ln>
        </p:spPr>
      </p:pic>
      <p:sp>
        <p:nvSpPr>
          <p:cNvPr id="189" name="Google Shape;189;p31"/>
          <p:cNvSpPr/>
          <p:nvPr/>
        </p:nvSpPr>
        <p:spPr>
          <a:xfrm rot="-5400000">
            <a:off x="7528450" y="2861000"/>
            <a:ext cx="262500" cy="16191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190" name="Google Shape;190;p31"/>
          <p:cNvSpPr/>
          <p:nvPr/>
        </p:nvSpPr>
        <p:spPr>
          <a:xfrm rot="-5400000">
            <a:off x="6985425" y="4067775"/>
            <a:ext cx="207600" cy="10449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dirty="0"/>
              <a:t>Introduction to URL Redirects</a:t>
            </a:r>
            <a:endParaRPr dirty="0"/>
          </a:p>
        </p:txBody>
      </p:sp>
      <p:sp>
        <p:nvSpPr>
          <p:cNvPr id="196" name="Google Shape;196;p32"/>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a:solidFill>
                  <a:schemeClr val="hlink"/>
                </a:solidFill>
                <a:hlinkClick r:id="rId3"/>
              </a:rPr>
              <a:t>Learn about creating and editing URL redirects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495000" y="689416"/>
            <a:ext cx="8228100" cy="1714659"/>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create URL redirects easily within the Content drop down menu. This is great to use to lead users to new pages from old URLs that may be sending them to the 404 page.</a:t>
            </a:r>
            <a:endParaRPr dirty="0"/>
          </a:p>
        </p:txBody>
      </p:sp>
      <p:sp>
        <p:nvSpPr>
          <p:cNvPr id="202" name="Google Shape;202;p33"/>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Creating URL Redirects </a:t>
            </a:r>
            <a:endParaRPr/>
          </a:p>
        </p:txBody>
      </p:sp>
      <p:pic>
        <p:nvPicPr>
          <p:cNvPr id="203" name="Google Shape;203;p33"/>
          <p:cNvPicPr preferRelativeResize="0"/>
          <p:nvPr/>
        </p:nvPicPr>
        <p:blipFill>
          <a:blip r:embed="rId3">
            <a:alphaModFix/>
          </a:blip>
          <a:stretch>
            <a:fillRect/>
          </a:stretch>
        </p:blipFill>
        <p:spPr>
          <a:xfrm>
            <a:off x="541975" y="2404075"/>
            <a:ext cx="3256296" cy="2317675"/>
          </a:xfrm>
          <a:prstGeom prst="rect">
            <a:avLst/>
          </a:prstGeom>
          <a:noFill/>
          <a:ln>
            <a:noFill/>
          </a:ln>
        </p:spPr>
      </p:pic>
      <p:pic>
        <p:nvPicPr>
          <p:cNvPr id="204" name="Google Shape;204;p33"/>
          <p:cNvPicPr preferRelativeResize="0"/>
          <p:nvPr/>
        </p:nvPicPr>
        <p:blipFill rotWithShape="1">
          <a:blip r:embed="rId4">
            <a:alphaModFix/>
          </a:blip>
          <a:srcRect r="51461"/>
          <a:stretch/>
        </p:blipFill>
        <p:spPr>
          <a:xfrm>
            <a:off x="4027202" y="2404076"/>
            <a:ext cx="4374649" cy="21348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body" idx="1"/>
          </p:nvPr>
        </p:nvSpPr>
        <p:spPr>
          <a:xfrm>
            <a:off x="457950" y="751450"/>
            <a:ext cx="8228100" cy="1707732"/>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Just like with the Linkit tool, within the “To” field you will want to make sure not to use the URL but instead actually search for the title of the page so that it can find the node and number.</a:t>
            </a:r>
            <a:endParaRPr dirty="0"/>
          </a:p>
        </p:txBody>
      </p:sp>
      <p:sp>
        <p:nvSpPr>
          <p:cNvPr id="210" name="Google Shape;210;p34"/>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Correct Linking URL Redirects </a:t>
            </a:r>
            <a:endParaRPr dirty="0"/>
          </a:p>
        </p:txBody>
      </p:sp>
      <p:pic>
        <p:nvPicPr>
          <p:cNvPr id="211" name="Google Shape;211;p34"/>
          <p:cNvPicPr preferRelativeResize="0"/>
          <p:nvPr/>
        </p:nvPicPr>
        <p:blipFill>
          <a:blip r:embed="rId3">
            <a:alphaModFix/>
          </a:blip>
          <a:stretch>
            <a:fillRect/>
          </a:stretch>
        </p:blipFill>
        <p:spPr>
          <a:xfrm>
            <a:off x="1894425" y="2392400"/>
            <a:ext cx="5429250" cy="1276350"/>
          </a:xfrm>
          <a:prstGeom prst="rect">
            <a:avLst/>
          </a:prstGeom>
          <a:noFill/>
          <a:ln>
            <a:noFill/>
          </a:ln>
        </p:spPr>
      </p:pic>
      <p:pic>
        <p:nvPicPr>
          <p:cNvPr id="212" name="Google Shape;212;p34"/>
          <p:cNvPicPr preferRelativeResize="0"/>
          <p:nvPr/>
        </p:nvPicPr>
        <p:blipFill>
          <a:blip r:embed="rId4">
            <a:alphaModFix/>
          </a:blip>
          <a:stretch>
            <a:fillRect/>
          </a:stretch>
        </p:blipFill>
        <p:spPr>
          <a:xfrm>
            <a:off x="1676850" y="3962625"/>
            <a:ext cx="5646824" cy="948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Creating a URL Redirect in a Page</a:t>
            </a:r>
            <a:endParaRPr/>
          </a:p>
        </p:txBody>
      </p:sp>
      <p:sp>
        <p:nvSpPr>
          <p:cNvPr id="218" name="Google Shape;218;p35"/>
          <p:cNvSpPr txBox="1">
            <a:spLocks noGrp="1"/>
          </p:cNvSpPr>
          <p:nvPr>
            <p:ph type="body" idx="1"/>
          </p:nvPr>
        </p:nvSpPr>
        <p:spPr>
          <a:xfrm>
            <a:off x="453500" y="847750"/>
            <a:ext cx="4715700" cy="3802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An easier way to create URL redirects for a page on your site is to go into the “edit” field of your page and then within the sidebar navigation under “Menu Settings” you will also see the “URL redirect” field. </a:t>
            </a:r>
            <a:endParaRPr b="1"/>
          </a:p>
        </p:txBody>
      </p:sp>
      <p:pic>
        <p:nvPicPr>
          <p:cNvPr id="219" name="Google Shape;219;p35"/>
          <p:cNvPicPr preferRelativeResize="0"/>
          <p:nvPr/>
        </p:nvPicPr>
        <p:blipFill rotWithShape="1">
          <a:blip r:embed="rId3">
            <a:alphaModFix/>
          </a:blip>
          <a:srcRect t="2484" b="5493"/>
          <a:stretch/>
        </p:blipFill>
        <p:spPr>
          <a:xfrm>
            <a:off x="5580875" y="1190775"/>
            <a:ext cx="3100725" cy="2960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body" idx="1"/>
          </p:nvPr>
        </p:nvSpPr>
        <p:spPr>
          <a:xfrm>
            <a:off x="457950" y="751450"/>
            <a:ext cx="8187300" cy="18203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sz="2000" dirty="0"/>
              <a:t>When you click the Add URL button, a new window will pop up and will already have the correct node page number within the to field. All you have to do is create the new URL extension.</a:t>
            </a:r>
            <a:endParaRPr sz="2000" dirty="0"/>
          </a:p>
        </p:txBody>
      </p:sp>
      <p:sp>
        <p:nvSpPr>
          <p:cNvPr id="225" name="Google Shape;225;p36"/>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Faster URL Redirect Method</a:t>
            </a:r>
            <a:endParaRPr/>
          </a:p>
        </p:txBody>
      </p:sp>
      <p:pic>
        <p:nvPicPr>
          <p:cNvPr id="226" name="Google Shape;226;p36"/>
          <p:cNvPicPr preferRelativeResize="0"/>
          <p:nvPr/>
        </p:nvPicPr>
        <p:blipFill rotWithShape="1">
          <a:blip r:embed="rId3">
            <a:alphaModFix/>
          </a:blip>
          <a:srcRect t="13972" b="11544"/>
          <a:stretch/>
        </p:blipFill>
        <p:spPr>
          <a:xfrm>
            <a:off x="335302" y="2196441"/>
            <a:ext cx="8424848" cy="23956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Google Analytic Pageview Report</a:t>
            </a:r>
            <a:endParaRPr/>
          </a:p>
        </p:txBody>
      </p:sp>
      <p:sp>
        <p:nvSpPr>
          <p:cNvPr id="232" name="Google Shape;232;p37"/>
          <p:cNvSpPr txBox="1"/>
          <p:nvPr/>
        </p:nvSpPr>
        <p:spPr>
          <a:xfrm>
            <a:off x="311700" y="2677425"/>
            <a:ext cx="8520600" cy="1077300"/>
          </a:xfrm>
          <a:prstGeom prst="rect">
            <a:avLst/>
          </a:prstGeom>
          <a:noFill/>
          <a:ln>
            <a:noFill/>
          </a:ln>
        </p:spPr>
        <p:txBody>
          <a:bodyPr spcFirstLastPara="1" wrap="square" lIns="91425" tIns="91425" rIns="91425" bIns="91425" anchor="t" anchorCtr="0">
            <a:spAutoFit/>
          </a:bodyPr>
          <a:lstStyle/>
          <a:p>
            <a:pPr marL="0" lvl="0" indent="0" algn="ctr" rtl="0">
              <a:spcBef>
                <a:spcPts val="900"/>
              </a:spcBef>
              <a:spcAft>
                <a:spcPts val="0"/>
              </a:spcAft>
              <a:buNone/>
            </a:pPr>
            <a:r>
              <a:rPr lang="en" sz="2900" u="sng">
                <a:solidFill>
                  <a:schemeClr val="hlink"/>
                </a:solidFill>
                <a:latin typeface="Work Sans"/>
                <a:ea typeface="Work Sans"/>
                <a:cs typeface="Work Sans"/>
                <a:sym typeface="Work Sans"/>
                <a:hlinkClick r:id="rId3"/>
              </a:rPr>
              <a:t>Learn how to create reports of Document clicks</a:t>
            </a:r>
            <a:r>
              <a:rPr lang="en" sz="2900" u="sng">
                <a:solidFill>
                  <a:schemeClr val="hlink"/>
                </a:solidFill>
                <a:latin typeface="Work Sans"/>
                <a:ea typeface="Work Sans"/>
                <a:cs typeface="Work Sans"/>
                <a:sym typeface="Work Sans"/>
              </a:rPr>
              <a:t> and 404 page traffic.</a:t>
            </a:r>
            <a:endParaRPr sz="2900" u="sng">
              <a:solidFill>
                <a:schemeClr val="hlink"/>
              </a:solidFill>
              <a:latin typeface="Work Sans"/>
              <a:ea typeface="Work Sans"/>
              <a:cs typeface="Work Sans"/>
              <a:sym typeface="Work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idx="4294967295"/>
          </p:nvPr>
        </p:nvSpPr>
        <p:spPr>
          <a:xfrm>
            <a:off x="180109" y="48614"/>
            <a:ext cx="9144000" cy="11487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Step 1: Connect Google Search Console</a:t>
            </a:r>
            <a:br>
              <a:rPr lang="en" dirty="0"/>
            </a:br>
            <a:r>
              <a:rPr lang="en" dirty="0"/>
              <a:t>to Google Analytics</a:t>
            </a:r>
            <a:endParaRPr sz="2900" dirty="0"/>
          </a:p>
          <a:p>
            <a:pPr marL="0" lvl="0" indent="0" algn="l" rtl="0">
              <a:spcBef>
                <a:spcPts val="0"/>
              </a:spcBef>
              <a:spcAft>
                <a:spcPts val="0"/>
              </a:spcAft>
              <a:buClr>
                <a:schemeClr val="dk1"/>
              </a:buClr>
              <a:buSzPts val="1100"/>
              <a:buFont typeface="Arial"/>
              <a:buNone/>
            </a:pPr>
            <a:endParaRPr sz="2900" dirty="0"/>
          </a:p>
          <a:p>
            <a:pPr marL="0" lvl="0" indent="0" algn="l" rtl="0">
              <a:spcBef>
                <a:spcPts val="0"/>
              </a:spcBef>
              <a:spcAft>
                <a:spcPts val="0"/>
              </a:spcAft>
              <a:buNone/>
            </a:pPr>
            <a:endParaRPr sz="2900" dirty="0"/>
          </a:p>
        </p:txBody>
      </p:sp>
      <p:sp>
        <p:nvSpPr>
          <p:cNvPr id="238" name="Google Shape;238;p38"/>
          <p:cNvSpPr txBox="1"/>
          <p:nvPr/>
        </p:nvSpPr>
        <p:spPr>
          <a:xfrm>
            <a:off x="236125" y="1065912"/>
            <a:ext cx="4099500" cy="2636076"/>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900"/>
              </a:spcBef>
              <a:spcAft>
                <a:spcPts val="0"/>
              </a:spcAft>
              <a:buNone/>
            </a:pPr>
            <a:r>
              <a:rPr lang="en" sz="2200" dirty="0">
                <a:solidFill>
                  <a:schemeClr val="dk1"/>
                </a:solidFill>
                <a:latin typeface="Work Sans"/>
                <a:ea typeface="Work Sans"/>
                <a:cs typeface="Work Sans"/>
                <a:sym typeface="Work Sans"/>
              </a:rPr>
              <a:t>Select the gear icon on the bottom left of the page. Then locate the Product Links section to select Search Console to Connect it to Google Analytics.</a:t>
            </a:r>
            <a:endParaRPr sz="2200" dirty="0">
              <a:solidFill>
                <a:schemeClr val="dk1"/>
              </a:solidFill>
              <a:latin typeface="Work Sans"/>
              <a:ea typeface="Work Sans"/>
              <a:cs typeface="Work Sans"/>
              <a:sym typeface="Work Sans"/>
            </a:endParaRPr>
          </a:p>
        </p:txBody>
      </p:sp>
      <p:pic>
        <p:nvPicPr>
          <p:cNvPr id="239" name="Google Shape;239;p38"/>
          <p:cNvPicPr preferRelativeResize="0"/>
          <p:nvPr/>
        </p:nvPicPr>
        <p:blipFill>
          <a:blip r:embed="rId3">
            <a:alphaModFix/>
          </a:blip>
          <a:stretch>
            <a:fillRect/>
          </a:stretch>
        </p:blipFill>
        <p:spPr>
          <a:xfrm>
            <a:off x="4441250" y="889063"/>
            <a:ext cx="4702751" cy="3365376"/>
          </a:xfrm>
          <a:prstGeom prst="rect">
            <a:avLst/>
          </a:prstGeom>
          <a:noFill/>
          <a:ln>
            <a:noFill/>
          </a:ln>
        </p:spPr>
      </p:pic>
      <p:sp>
        <p:nvSpPr>
          <p:cNvPr id="240" name="Google Shape;240;p38"/>
          <p:cNvSpPr/>
          <p:nvPr/>
        </p:nvSpPr>
        <p:spPr>
          <a:xfrm>
            <a:off x="4441250" y="3409825"/>
            <a:ext cx="200400" cy="5502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41" name="Google Shape;241;p38"/>
          <p:cNvSpPr/>
          <p:nvPr/>
        </p:nvSpPr>
        <p:spPr>
          <a:xfrm rot="-5400000">
            <a:off x="7142538" y="359074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All About Taxonomy</a:t>
            </a:r>
            <a:endParaRPr/>
          </a:p>
        </p:txBody>
      </p:sp>
      <p:sp>
        <p:nvSpPr>
          <p:cNvPr id="50" name="Google Shape;50;p12"/>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a:t>How to add </a:t>
            </a:r>
            <a:r>
              <a:rPr lang="en" u="sng">
                <a:solidFill>
                  <a:schemeClr val="hlink"/>
                </a:solidFill>
                <a:hlinkClick r:id="rId3"/>
              </a:rPr>
              <a:t>Taxonomy terms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idx="4294967295"/>
          </p:nvPr>
        </p:nvSpPr>
        <p:spPr>
          <a:xfrm>
            <a:off x="83127" y="36769"/>
            <a:ext cx="9144000" cy="11487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Step 2: Publish the Search Console Box in the Library Folder Under the Report Tab</a:t>
            </a:r>
            <a:endParaRPr sz="2900" dirty="0"/>
          </a:p>
          <a:p>
            <a:pPr marL="0" lvl="0" indent="0" algn="l" rtl="0">
              <a:spcBef>
                <a:spcPts val="0"/>
              </a:spcBef>
              <a:spcAft>
                <a:spcPts val="0"/>
              </a:spcAft>
              <a:buNone/>
            </a:pPr>
            <a:endParaRPr sz="2900" dirty="0"/>
          </a:p>
        </p:txBody>
      </p:sp>
      <p:sp>
        <p:nvSpPr>
          <p:cNvPr id="247" name="Google Shape;247;p39"/>
          <p:cNvSpPr txBox="1"/>
          <p:nvPr/>
        </p:nvSpPr>
        <p:spPr>
          <a:xfrm>
            <a:off x="236125" y="1148700"/>
            <a:ext cx="4099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900"/>
              </a:spcBef>
              <a:spcAft>
                <a:spcPts val="0"/>
              </a:spcAft>
              <a:buNone/>
            </a:pPr>
            <a:endParaRPr sz="1600">
              <a:solidFill>
                <a:schemeClr val="dk2"/>
              </a:solidFill>
              <a:latin typeface="Work Sans"/>
              <a:ea typeface="Work Sans"/>
              <a:cs typeface="Work Sans"/>
              <a:sym typeface="Work Sans"/>
            </a:endParaRPr>
          </a:p>
        </p:txBody>
      </p:sp>
      <p:pic>
        <p:nvPicPr>
          <p:cNvPr id="248" name="Google Shape;248;p39"/>
          <p:cNvPicPr preferRelativeResize="0"/>
          <p:nvPr/>
        </p:nvPicPr>
        <p:blipFill rotWithShape="1">
          <a:blip r:embed="rId3">
            <a:alphaModFix/>
          </a:blip>
          <a:srcRect b="8875"/>
          <a:stretch/>
        </p:blipFill>
        <p:spPr>
          <a:xfrm>
            <a:off x="677275" y="1485575"/>
            <a:ext cx="7789450" cy="2969775"/>
          </a:xfrm>
          <a:prstGeom prst="rect">
            <a:avLst/>
          </a:prstGeom>
          <a:noFill/>
          <a:ln>
            <a:noFill/>
          </a:ln>
        </p:spPr>
      </p:pic>
      <p:sp>
        <p:nvSpPr>
          <p:cNvPr id="249" name="Google Shape;249;p39"/>
          <p:cNvSpPr/>
          <p:nvPr/>
        </p:nvSpPr>
        <p:spPr>
          <a:xfrm>
            <a:off x="5967600" y="2940225"/>
            <a:ext cx="1315500" cy="528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50" name="Google Shape;250;p39"/>
          <p:cNvSpPr/>
          <p:nvPr/>
        </p:nvSpPr>
        <p:spPr>
          <a:xfrm rot="-5400000">
            <a:off x="5674638" y="2939016"/>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51" name="Google Shape;251;p39"/>
          <p:cNvSpPr/>
          <p:nvPr/>
        </p:nvSpPr>
        <p:spPr>
          <a:xfrm rot="-5400000">
            <a:off x="525513" y="408604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idx="4294967295"/>
          </p:nvPr>
        </p:nvSpPr>
        <p:spPr>
          <a:xfrm>
            <a:off x="187036" y="115952"/>
            <a:ext cx="9144000" cy="11487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Clr>
                <a:schemeClr val="dk1"/>
              </a:buClr>
              <a:buSzPts val="1100"/>
              <a:buFont typeface="Arial"/>
              <a:buNone/>
            </a:pPr>
            <a:r>
              <a:rPr lang="en" dirty="0"/>
              <a:t>Step 3: Search for the Word “Media”</a:t>
            </a:r>
            <a:endParaRPr dirty="0"/>
          </a:p>
        </p:txBody>
      </p:sp>
      <p:sp>
        <p:nvSpPr>
          <p:cNvPr id="257" name="Google Shape;257;p40"/>
          <p:cNvSpPr txBox="1"/>
          <p:nvPr/>
        </p:nvSpPr>
        <p:spPr>
          <a:xfrm>
            <a:off x="289150" y="603125"/>
            <a:ext cx="8289000" cy="185740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900"/>
              </a:spcBef>
              <a:spcAft>
                <a:spcPts val="0"/>
              </a:spcAft>
              <a:buNone/>
            </a:pPr>
            <a:r>
              <a:rPr lang="en" sz="2200" dirty="0">
                <a:solidFill>
                  <a:schemeClr val="dk1"/>
                </a:solidFill>
                <a:latin typeface="Work Sans"/>
                <a:ea typeface="Work Sans"/>
                <a:cs typeface="Work Sans"/>
                <a:sym typeface="Work Sans"/>
              </a:rPr>
              <a:t>Within the Report section, select the Search Console to open the drop down. Then select the “Google Organic Search Traffic.” This is where you can export the report by searching for the word “media” in the search field.</a:t>
            </a:r>
            <a:endParaRPr sz="2200" dirty="0">
              <a:solidFill>
                <a:schemeClr val="dk1"/>
              </a:solidFill>
              <a:latin typeface="Work Sans"/>
              <a:ea typeface="Work Sans"/>
              <a:cs typeface="Work Sans"/>
              <a:sym typeface="Work Sans"/>
            </a:endParaRPr>
          </a:p>
        </p:txBody>
      </p:sp>
      <p:pic>
        <p:nvPicPr>
          <p:cNvPr id="258" name="Google Shape;258;p40"/>
          <p:cNvPicPr preferRelativeResize="0"/>
          <p:nvPr/>
        </p:nvPicPr>
        <p:blipFill rotWithShape="1">
          <a:blip r:embed="rId3">
            <a:alphaModFix/>
          </a:blip>
          <a:srcRect t="29022" r="27156" b="14058"/>
          <a:stretch/>
        </p:blipFill>
        <p:spPr>
          <a:xfrm>
            <a:off x="915975" y="2788925"/>
            <a:ext cx="6660724" cy="2185801"/>
          </a:xfrm>
          <a:prstGeom prst="rect">
            <a:avLst/>
          </a:prstGeom>
          <a:noFill/>
          <a:ln>
            <a:noFill/>
          </a:ln>
        </p:spPr>
      </p:pic>
      <p:sp>
        <p:nvSpPr>
          <p:cNvPr id="259" name="Google Shape;259;p40"/>
          <p:cNvSpPr/>
          <p:nvPr/>
        </p:nvSpPr>
        <p:spPr>
          <a:xfrm rot="-5400000">
            <a:off x="824713" y="3616316"/>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60" name="Google Shape;260;p40"/>
          <p:cNvSpPr/>
          <p:nvPr/>
        </p:nvSpPr>
        <p:spPr>
          <a:xfrm rot="5400000">
            <a:off x="3337538" y="336174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41"/>
          <p:cNvPicPr preferRelativeResize="0"/>
          <p:nvPr/>
        </p:nvPicPr>
        <p:blipFill>
          <a:blip r:embed="rId3">
            <a:alphaModFix/>
          </a:blip>
          <a:stretch>
            <a:fillRect/>
          </a:stretch>
        </p:blipFill>
        <p:spPr>
          <a:xfrm>
            <a:off x="0" y="2916300"/>
            <a:ext cx="9144000" cy="2227200"/>
          </a:xfrm>
          <a:prstGeom prst="rect">
            <a:avLst/>
          </a:prstGeom>
          <a:noFill/>
          <a:ln>
            <a:noFill/>
          </a:ln>
        </p:spPr>
      </p:pic>
      <p:sp>
        <p:nvSpPr>
          <p:cNvPr id="266" name="Google Shape;266;p41"/>
          <p:cNvSpPr txBox="1">
            <a:spLocks noGrp="1"/>
          </p:cNvSpPr>
          <p:nvPr>
            <p:ph type="title" idx="4294967295"/>
          </p:nvPr>
        </p:nvSpPr>
        <p:spPr>
          <a:xfrm>
            <a:off x="289150" y="166255"/>
            <a:ext cx="9144000" cy="11487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Clr>
                <a:schemeClr val="dk1"/>
              </a:buClr>
              <a:buSzPts val="1100"/>
              <a:buFont typeface="Arial"/>
              <a:buNone/>
            </a:pPr>
            <a:r>
              <a:rPr lang="en" dirty="0"/>
              <a:t>Step 4: Download the Report</a:t>
            </a:r>
            <a:endParaRPr dirty="0"/>
          </a:p>
        </p:txBody>
      </p:sp>
      <p:sp>
        <p:nvSpPr>
          <p:cNvPr id="267" name="Google Shape;267;p41"/>
          <p:cNvSpPr txBox="1"/>
          <p:nvPr/>
        </p:nvSpPr>
        <p:spPr>
          <a:xfrm>
            <a:off x="289150" y="603125"/>
            <a:ext cx="8289000" cy="224673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900"/>
              </a:spcBef>
              <a:spcAft>
                <a:spcPts val="0"/>
              </a:spcAft>
              <a:buNone/>
            </a:pPr>
            <a:r>
              <a:rPr lang="en" sz="2200" dirty="0">
                <a:solidFill>
                  <a:schemeClr val="dk1"/>
                </a:solidFill>
                <a:latin typeface="Work Sans"/>
                <a:ea typeface="Work Sans"/>
                <a:cs typeface="Work Sans"/>
                <a:sym typeface="Work Sans"/>
              </a:rPr>
              <a:t>After you have your information searched, you can download this report by selecting ‘share this report’ symbol on the upper right corner of the screen. A side menu will appear where you can click the “Download File” button.</a:t>
            </a:r>
            <a:endParaRPr sz="2200" dirty="0">
              <a:solidFill>
                <a:schemeClr val="dk1"/>
              </a:solidFill>
              <a:latin typeface="Work Sans"/>
              <a:ea typeface="Work Sans"/>
              <a:cs typeface="Work Sans"/>
              <a:sym typeface="Work Sans"/>
            </a:endParaRPr>
          </a:p>
        </p:txBody>
      </p:sp>
      <p:sp>
        <p:nvSpPr>
          <p:cNvPr id="268" name="Google Shape;268;p41"/>
          <p:cNvSpPr/>
          <p:nvPr/>
        </p:nvSpPr>
        <p:spPr>
          <a:xfrm rot="10800000">
            <a:off x="7177738" y="317009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69" name="Google Shape;269;p41"/>
          <p:cNvSpPr/>
          <p:nvPr/>
        </p:nvSpPr>
        <p:spPr>
          <a:xfrm rot="10800000">
            <a:off x="8011313" y="4289466"/>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body" idx="1"/>
          </p:nvPr>
        </p:nvSpPr>
        <p:spPr>
          <a:xfrm>
            <a:off x="457950" y="751450"/>
            <a:ext cx="8187300" cy="8709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Within the Engagement section dropdown you will select the “Pages and Screens” button to see what are the top 10 pages users are accessing on your site.</a:t>
            </a:r>
            <a:endParaRPr dirty="0"/>
          </a:p>
        </p:txBody>
      </p:sp>
      <p:sp>
        <p:nvSpPr>
          <p:cNvPr id="275" name="Google Shape;275;p42"/>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Locate the 404 Pages Users Received</a:t>
            </a:r>
            <a:endParaRPr dirty="0"/>
          </a:p>
        </p:txBody>
      </p:sp>
      <p:pic>
        <p:nvPicPr>
          <p:cNvPr id="276" name="Google Shape;276;p42"/>
          <p:cNvPicPr preferRelativeResize="0"/>
          <p:nvPr/>
        </p:nvPicPr>
        <p:blipFill rotWithShape="1">
          <a:blip r:embed="rId3">
            <a:alphaModFix/>
          </a:blip>
          <a:srcRect b="33444"/>
          <a:stretch/>
        </p:blipFill>
        <p:spPr>
          <a:xfrm>
            <a:off x="835874" y="2180350"/>
            <a:ext cx="7546352" cy="21406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body" idx="1"/>
          </p:nvPr>
        </p:nvSpPr>
        <p:spPr>
          <a:xfrm>
            <a:off x="457950" y="721619"/>
            <a:ext cx="8187300" cy="1343525"/>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Clr>
                <a:schemeClr val="dk1"/>
              </a:buClr>
              <a:buSzPts val="1100"/>
              <a:buFont typeface="Arial"/>
              <a:buNone/>
            </a:pPr>
            <a:r>
              <a:rPr lang="en" dirty="0"/>
              <a:t>If that page is leading to a 404 or leading to an outdated page, then you can select that path and use it to create the URL redirect on your site.  </a:t>
            </a:r>
            <a:endParaRPr dirty="0"/>
          </a:p>
          <a:p>
            <a:pPr marL="0" lvl="0" indent="0" algn="l" rtl="0">
              <a:spcBef>
                <a:spcPts val="900"/>
              </a:spcBef>
              <a:spcAft>
                <a:spcPts val="0"/>
              </a:spcAft>
              <a:buNone/>
            </a:pPr>
            <a:endParaRPr dirty="0"/>
          </a:p>
        </p:txBody>
      </p:sp>
      <p:sp>
        <p:nvSpPr>
          <p:cNvPr id="282" name="Google Shape;282;p43"/>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Use the Page Path and Screen Class</a:t>
            </a:r>
            <a:endParaRPr dirty="0"/>
          </a:p>
        </p:txBody>
      </p:sp>
      <p:pic>
        <p:nvPicPr>
          <p:cNvPr id="283" name="Google Shape;283;p43"/>
          <p:cNvPicPr preferRelativeResize="0"/>
          <p:nvPr/>
        </p:nvPicPr>
        <p:blipFill rotWithShape="1">
          <a:blip r:embed="rId3">
            <a:alphaModFix/>
          </a:blip>
          <a:srcRect t="8868" r="50017" b="27603"/>
          <a:stretch/>
        </p:blipFill>
        <p:spPr>
          <a:xfrm>
            <a:off x="457951" y="2094975"/>
            <a:ext cx="4487250" cy="2430824"/>
          </a:xfrm>
          <a:prstGeom prst="rect">
            <a:avLst/>
          </a:prstGeom>
          <a:noFill/>
          <a:ln>
            <a:noFill/>
          </a:ln>
        </p:spPr>
      </p:pic>
      <p:pic>
        <p:nvPicPr>
          <p:cNvPr id="284" name="Google Shape;284;p43"/>
          <p:cNvPicPr preferRelativeResize="0"/>
          <p:nvPr/>
        </p:nvPicPr>
        <p:blipFill rotWithShape="1">
          <a:blip r:embed="rId4">
            <a:alphaModFix/>
          </a:blip>
          <a:srcRect r="62089"/>
          <a:stretch/>
        </p:blipFill>
        <p:spPr>
          <a:xfrm>
            <a:off x="5378375" y="1942113"/>
            <a:ext cx="3466577" cy="2490000"/>
          </a:xfrm>
          <a:prstGeom prst="rect">
            <a:avLst/>
          </a:prstGeom>
          <a:noFill/>
          <a:ln>
            <a:noFill/>
          </a:ln>
        </p:spPr>
      </p:pic>
      <p:sp>
        <p:nvSpPr>
          <p:cNvPr id="285" name="Google Shape;285;p43"/>
          <p:cNvSpPr/>
          <p:nvPr/>
        </p:nvSpPr>
        <p:spPr>
          <a:xfrm rot="5400000">
            <a:off x="7530063" y="272174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86" name="Google Shape;286;p43"/>
          <p:cNvSpPr/>
          <p:nvPr/>
        </p:nvSpPr>
        <p:spPr>
          <a:xfrm rot="-5400000">
            <a:off x="2304088" y="3179491"/>
            <a:ext cx="207600" cy="5310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ctrTitle"/>
          </p:nvPr>
        </p:nvSpPr>
        <p:spPr>
          <a:xfrm>
            <a:off x="311708" y="12292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Congratulations! You’ve Finished the Training!</a:t>
            </a:r>
            <a:endParaRPr/>
          </a:p>
        </p:txBody>
      </p:sp>
      <p:pic>
        <p:nvPicPr>
          <p:cNvPr id="292" name="Google Shape;292;p44" title="Shroomfi Jump GIF"/>
          <p:cNvPicPr preferRelativeResize="0"/>
          <p:nvPr/>
        </p:nvPicPr>
        <p:blipFill>
          <a:blip r:embed="rId3">
            <a:alphaModFix/>
          </a:blip>
          <a:stretch>
            <a:fillRect/>
          </a:stretch>
        </p:blipFill>
        <p:spPr>
          <a:xfrm>
            <a:off x="3100938" y="2175825"/>
            <a:ext cx="2942125" cy="2753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453400" y="929100"/>
            <a:ext cx="4052700" cy="3642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add new taxonomy to a selection of content and media types by navigating to the structure tab. Within the dropdown that appears you can select which item you would like to make a taxonomy term for.</a:t>
            </a:r>
            <a:endParaRPr dirty="0"/>
          </a:p>
        </p:txBody>
      </p:sp>
      <p:sp>
        <p:nvSpPr>
          <p:cNvPr id="56" name="Google Shape;56;p13"/>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How to Add Taxonomy</a:t>
            </a:r>
            <a:endParaRPr/>
          </a:p>
        </p:txBody>
      </p:sp>
      <p:pic>
        <p:nvPicPr>
          <p:cNvPr id="57" name="Google Shape;57;p13"/>
          <p:cNvPicPr preferRelativeResize="0"/>
          <p:nvPr/>
        </p:nvPicPr>
        <p:blipFill>
          <a:blip r:embed="rId3">
            <a:alphaModFix/>
          </a:blip>
          <a:stretch>
            <a:fillRect/>
          </a:stretch>
        </p:blipFill>
        <p:spPr>
          <a:xfrm>
            <a:off x="4686680" y="1122675"/>
            <a:ext cx="4052601" cy="289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53500" y="720350"/>
            <a:ext cx="8228100" cy="18514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also edit the taxonomy terms that you create by selecting the Taxonomy button within structure to pull up the library of all the taxonomy fields. Then selecting the list button to view and edit each taxonomy within each type.</a:t>
            </a:r>
            <a:endParaRPr dirty="0"/>
          </a:p>
        </p:txBody>
      </p:sp>
      <p:sp>
        <p:nvSpPr>
          <p:cNvPr id="63" name="Google Shape;63;p14"/>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How to Edit Taxonomy Terms</a:t>
            </a:r>
            <a:endParaRPr/>
          </a:p>
        </p:txBody>
      </p:sp>
      <p:pic>
        <p:nvPicPr>
          <p:cNvPr id="64" name="Google Shape;64;p14"/>
          <p:cNvPicPr preferRelativeResize="0"/>
          <p:nvPr/>
        </p:nvPicPr>
        <p:blipFill rotWithShape="1">
          <a:blip r:embed="rId3">
            <a:alphaModFix/>
          </a:blip>
          <a:srcRect l="2187" t="58058" r="36549" b="12827"/>
          <a:stretch/>
        </p:blipFill>
        <p:spPr>
          <a:xfrm>
            <a:off x="1771263" y="3657475"/>
            <a:ext cx="5601476" cy="1162825"/>
          </a:xfrm>
          <a:prstGeom prst="rect">
            <a:avLst/>
          </a:prstGeom>
          <a:noFill/>
          <a:ln>
            <a:noFill/>
          </a:ln>
        </p:spPr>
      </p:pic>
      <p:pic>
        <p:nvPicPr>
          <p:cNvPr id="65" name="Google Shape;65;p14"/>
          <p:cNvPicPr preferRelativeResize="0"/>
          <p:nvPr/>
        </p:nvPicPr>
        <p:blipFill rotWithShape="1">
          <a:blip r:embed="rId4">
            <a:alphaModFix/>
          </a:blip>
          <a:srcRect b="55040"/>
          <a:stretch/>
        </p:blipFill>
        <p:spPr>
          <a:xfrm>
            <a:off x="0" y="2832800"/>
            <a:ext cx="9143977" cy="185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453400" y="929100"/>
            <a:ext cx="8228100" cy="3642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Make sure to properly categorize your content using the Topic field taxonomy. This helps for Listing Page filtering.</a:t>
            </a:r>
            <a:endParaRPr dirty="0"/>
          </a:p>
          <a:p>
            <a:pPr marL="0" lvl="0" indent="0" algn="l" rtl="0">
              <a:spcBef>
                <a:spcPts val="900"/>
              </a:spcBef>
              <a:spcAft>
                <a:spcPts val="0"/>
              </a:spcAft>
              <a:buNone/>
            </a:pPr>
            <a:endParaRPr dirty="0"/>
          </a:p>
          <a:p>
            <a:pPr marL="0" lvl="0" indent="0" algn="l" rtl="0">
              <a:spcBef>
                <a:spcPts val="900"/>
              </a:spcBef>
              <a:spcAft>
                <a:spcPts val="0"/>
              </a:spcAft>
              <a:buNone/>
            </a:pPr>
            <a:endParaRPr dirty="0"/>
          </a:p>
          <a:p>
            <a:pPr marL="0" lvl="0" indent="0" algn="l" rtl="0">
              <a:spcBef>
                <a:spcPts val="900"/>
              </a:spcBef>
              <a:spcAft>
                <a:spcPts val="0"/>
              </a:spcAft>
              <a:buNone/>
            </a:pPr>
            <a:r>
              <a:rPr lang="en" dirty="0"/>
              <a:t>If your site has multiple agencies within it, use the Divisions/Sections field.</a:t>
            </a:r>
            <a:endParaRPr dirty="0"/>
          </a:p>
        </p:txBody>
      </p:sp>
      <p:sp>
        <p:nvSpPr>
          <p:cNvPr id="71" name="Google Shape;71;p15"/>
          <p:cNvSpPr txBox="1">
            <a:spLocks noGrp="1"/>
          </p:cNvSpPr>
          <p:nvPr>
            <p:ph type="title"/>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Taxonomy Usage</a:t>
            </a:r>
            <a:endParaRPr dirty="0"/>
          </a:p>
        </p:txBody>
      </p:sp>
      <p:pic>
        <p:nvPicPr>
          <p:cNvPr id="72" name="Google Shape;72;p15"/>
          <p:cNvPicPr preferRelativeResize="0"/>
          <p:nvPr/>
        </p:nvPicPr>
        <p:blipFill rotWithShape="1">
          <a:blip r:embed="rId3">
            <a:alphaModFix/>
          </a:blip>
          <a:srcRect l="2340" t="3370" r="10009" b="56643"/>
          <a:stretch/>
        </p:blipFill>
        <p:spPr>
          <a:xfrm>
            <a:off x="1771263" y="1888963"/>
            <a:ext cx="5231000" cy="1042399"/>
          </a:xfrm>
          <a:prstGeom prst="rect">
            <a:avLst/>
          </a:prstGeom>
          <a:noFill/>
          <a:ln>
            <a:noFill/>
          </a:ln>
        </p:spPr>
      </p:pic>
      <p:pic>
        <p:nvPicPr>
          <p:cNvPr id="73" name="Google Shape;73;p15"/>
          <p:cNvPicPr preferRelativeResize="0"/>
          <p:nvPr/>
        </p:nvPicPr>
        <p:blipFill rotWithShape="1">
          <a:blip r:embed="rId3">
            <a:alphaModFix/>
          </a:blip>
          <a:srcRect l="2187" t="58058" r="36549" b="12827"/>
          <a:stretch/>
        </p:blipFill>
        <p:spPr>
          <a:xfrm>
            <a:off x="1771263" y="3657475"/>
            <a:ext cx="5601476" cy="116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Introduction to Listing Pages</a:t>
            </a:r>
            <a:endParaRPr/>
          </a:p>
        </p:txBody>
      </p:sp>
      <p:sp>
        <p:nvSpPr>
          <p:cNvPr id="79" name="Google Shape;79;p16"/>
          <p:cNvSpPr txBox="1">
            <a:spLocks noGrp="1"/>
          </p:cNvSpPr>
          <p:nvPr>
            <p:ph type="subTitle" idx="1"/>
          </p:nvPr>
        </p:nvSpPr>
        <p:spPr>
          <a:xfrm>
            <a:off x="311700" y="2834125"/>
            <a:ext cx="8520600" cy="114213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dirty="0">
                <a:solidFill>
                  <a:schemeClr val="hlink"/>
                </a:solidFill>
                <a:hlinkClick r:id="rId3"/>
              </a:rPr>
              <a:t>Learn about Listing Pages and</a:t>
            </a:r>
            <a:br>
              <a:rPr lang="en" u="sng" dirty="0">
                <a:solidFill>
                  <a:schemeClr val="hlink"/>
                </a:solidFill>
                <a:hlinkClick r:id="rId3"/>
              </a:rPr>
            </a:br>
            <a:r>
              <a:rPr lang="en" u="sng" dirty="0">
                <a:solidFill>
                  <a:schemeClr val="hlink"/>
                </a:solidFill>
                <a:hlinkClick r:id="rId3"/>
              </a:rPr>
              <a:t>how they are used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457950" y="682177"/>
            <a:ext cx="8451900" cy="1673096"/>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use Listing Pages similar to how we use Training Listing Pages to shows all of the pages on our website that cover all things within the training taxonomy topic or content types.</a:t>
            </a:r>
            <a:endParaRPr dirty="0"/>
          </a:p>
        </p:txBody>
      </p:sp>
      <p:sp>
        <p:nvSpPr>
          <p:cNvPr id="85" name="Google Shape;85;p17"/>
          <p:cNvSpPr txBox="1">
            <a:spLocks noGrp="1"/>
          </p:cNvSpPr>
          <p:nvPr>
            <p:ph type="title"/>
          </p:nvPr>
        </p:nvSpPr>
        <p:spPr>
          <a:xfrm>
            <a:off x="457950" y="193450"/>
            <a:ext cx="83022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Listing Pages</a:t>
            </a:r>
            <a:endParaRPr dirty="0"/>
          </a:p>
        </p:txBody>
      </p:sp>
      <p:pic>
        <p:nvPicPr>
          <p:cNvPr id="86" name="Google Shape;86;p17"/>
          <p:cNvPicPr preferRelativeResize="0"/>
          <p:nvPr/>
        </p:nvPicPr>
        <p:blipFill>
          <a:blip r:embed="rId3">
            <a:alphaModFix/>
          </a:blip>
          <a:stretch>
            <a:fillRect/>
          </a:stretch>
        </p:blipFill>
        <p:spPr>
          <a:xfrm>
            <a:off x="457950" y="2446754"/>
            <a:ext cx="4323900" cy="2408616"/>
          </a:xfrm>
          <a:prstGeom prst="rect">
            <a:avLst/>
          </a:prstGeom>
          <a:noFill/>
          <a:ln>
            <a:noFill/>
          </a:ln>
        </p:spPr>
      </p:pic>
      <p:pic>
        <p:nvPicPr>
          <p:cNvPr id="87" name="Google Shape;87;p17"/>
          <p:cNvPicPr preferRelativeResize="0"/>
          <p:nvPr/>
        </p:nvPicPr>
        <p:blipFill rotWithShape="1">
          <a:blip r:embed="rId4">
            <a:alphaModFix/>
          </a:blip>
          <a:srcRect b="9518"/>
          <a:stretch/>
        </p:blipFill>
        <p:spPr>
          <a:xfrm>
            <a:off x="5124672" y="2062877"/>
            <a:ext cx="3448776" cy="256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Introduction to Landing Pages</a:t>
            </a:r>
            <a:endParaRPr/>
          </a:p>
        </p:txBody>
      </p:sp>
      <p:sp>
        <p:nvSpPr>
          <p:cNvPr id="93" name="Google Shape;93;p18"/>
          <p:cNvSpPr txBox="1">
            <a:spLocks noGrp="1"/>
          </p:cNvSpPr>
          <p:nvPr>
            <p:ph type="subTitle" idx="1"/>
          </p:nvPr>
        </p:nvSpPr>
        <p:spPr>
          <a:xfrm>
            <a:off x="311700" y="2834125"/>
            <a:ext cx="8520600" cy="111442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dirty="0">
                <a:solidFill>
                  <a:schemeClr val="hlink"/>
                </a:solidFill>
                <a:hlinkClick r:id="rId3"/>
              </a:rPr>
              <a:t>Learn about </a:t>
            </a:r>
            <a:r>
              <a:rPr lang="en" u="sng" dirty="0">
                <a:solidFill>
                  <a:schemeClr val="hlink"/>
                </a:solidFill>
                <a:hlinkClick r:id="rId3"/>
              </a:rPr>
              <a:t>Landing</a:t>
            </a:r>
            <a:r>
              <a:rPr lang="en" u="sng" dirty="0">
                <a:solidFill>
                  <a:schemeClr val="hlink"/>
                </a:solidFill>
                <a:hlinkClick r:id="rId3"/>
              </a:rPr>
              <a:t> Pages</a:t>
            </a:r>
            <a:br>
              <a:rPr lang="en" u="sng" dirty="0">
                <a:solidFill>
                  <a:schemeClr val="hlink"/>
                </a:solidFill>
                <a:hlinkClick r:id="rId3"/>
              </a:rPr>
            </a:br>
            <a:r>
              <a:rPr lang="en" u="sng" dirty="0">
                <a:solidFill>
                  <a:schemeClr val="hlink"/>
                </a:solidFill>
                <a:hlinkClick r:id="rId3"/>
              </a:rPr>
              <a:t>and how they are used</a:t>
            </a:r>
            <a:endParaRPr dirty="0"/>
          </a:p>
        </p:txBody>
      </p:sp>
    </p:spTree>
  </p:cSld>
  <p:clrMapOvr>
    <a:masterClrMapping/>
  </p:clrMapOvr>
</p:sld>
</file>

<file path=ppt/theme/theme1.xml><?xml version="1.0" encoding="utf-8"?>
<a:theme xmlns:a="http://schemas.openxmlformats.org/drawingml/2006/main"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1367</Words>
  <Application>Microsoft Office PowerPoint</Application>
  <PresentationFormat>On-screen Show (16:9)</PresentationFormat>
  <Paragraphs>83</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Work Sans Black</vt:lpstr>
      <vt:lpstr>Work Sans</vt:lpstr>
      <vt:lpstr>DOM DoIT</vt:lpstr>
      <vt:lpstr>PowerPoint Presentation</vt:lpstr>
      <vt:lpstr>Intro to DX for Content Managers</vt:lpstr>
      <vt:lpstr>All About Taxonomy</vt:lpstr>
      <vt:lpstr>How to Add Taxonomy</vt:lpstr>
      <vt:lpstr>How to Edit Taxonomy Terms</vt:lpstr>
      <vt:lpstr>Taxonomy Usage</vt:lpstr>
      <vt:lpstr>Introduction to Listing Pages</vt:lpstr>
      <vt:lpstr>Listing Pages</vt:lpstr>
      <vt:lpstr>Introduction to Landing Pages</vt:lpstr>
      <vt:lpstr>How to Add Microcontent to a Landing Page</vt:lpstr>
      <vt:lpstr>How to Add Microcontent to a Landing Page</vt:lpstr>
      <vt:lpstr>How to Edit Microcontent on a Landing Page</vt:lpstr>
      <vt:lpstr>How to Edit Microcontent on a Landing Page</vt:lpstr>
      <vt:lpstr>Introduction to Link Accessibility</vt:lpstr>
      <vt:lpstr>Use Descriptive Links</vt:lpstr>
      <vt:lpstr>Proper Internal Page Link to Avoid Absolute URLs</vt:lpstr>
      <vt:lpstr>Internal Page Linking Cont’d</vt:lpstr>
      <vt:lpstr>Incorrect Internal Page Linking</vt:lpstr>
      <vt:lpstr>Five Accessibility Checks for Content Governance </vt:lpstr>
      <vt:lpstr>Accessibility Site Scans</vt:lpstr>
      <vt:lpstr>What are Accessibility Site Scans? </vt:lpstr>
      <vt:lpstr>How to Run a Scan </vt:lpstr>
      <vt:lpstr>Introduction to URL Redirects</vt:lpstr>
      <vt:lpstr>Creating URL Redirects </vt:lpstr>
      <vt:lpstr>Correct Linking URL Redirects </vt:lpstr>
      <vt:lpstr>Creating a URL Redirect in a Page</vt:lpstr>
      <vt:lpstr>Faster URL Redirect Method</vt:lpstr>
      <vt:lpstr>Google Analytic Pageview Report</vt:lpstr>
      <vt:lpstr>Step 1: Connect Google Search Console to Google Analytics  </vt:lpstr>
      <vt:lpstr>Step 2: Publish the Search Console Box in the Library Folder Under the Report Tab </vt:lpstr>
      <vt:lpstr>Step 3: Search for the Word “Media”</vt:lpstr>
      <vt:lpstr>Step 4: Download the Report</vt:lpstr>
      <vt:lpstr>Locate the 404 Pages Users Received</vt:lpstr>
      <vt:lpstr>Use the Page Path and Screen Class</vt:lpstr>
      <vt:lpstr>Congratulations! You’ve Finished the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Delrow, Suzanne</cp:lastModifiedBy>
  <cp:revision>2</cp:revision>
  <dcterms:modified xsi:type="dcterms:W3CDTF">2025-08-19T18:46:10Z</dcterms:modified>
</cp:coreProperties>
</file>